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sldIdLst>
    <p:sldId id="316" r:id="rId2"/>
    <p:sldId id="256" r:id="rId3"/>
    <p:sldId id="374" r:id="rId4"/>
    <p:sldId id="384" r:id="rId5"/>
    <p:sldId id="385" r:id="rId6"/>
    <p:sldId id="377" r:id="rId7"/>
    <p:sldId id="378" r:id="rId8"/>
    <p:sldId id="379" r:id="rId9"/>
    <p:sldId id="380" r:id="rId10"/>
    <p:sldId id="381" r:id="rId11"/>
    <p:sldId id="382" r:id="rId12"/>
    <p:sldId id="383" r:id="rId13"/>
    <p:sldId id="352" r:id="rId14"/>
    <p:sldId id="386" r:id="rId15"/>
    <p:sldId id="258" r:id="rId16"/>
    <p:sldId id="261" r:id="rId17"/>
    <p:sldId id="262" r:id="rId18"/>
    <p:sldId id="263" r:id="rId19"/>
    <p:sldId id="264" r:id="rId20"/>
    <p:sldId id="265" r:id="rId21"/>
    <p:sldId id="266" r:id="rId22"/>
    <p:sldId id="267" r:id="rId23"/>
    <p:sldId id="269" r:id="rId24"/>
    <p:sldId id="268" r:id="rId25"/>
    <p:sldId id="312" r:id="rId26"/>
    <p:sldId id="271" r:id="rId27"/>
    <p:sldId id="270" r:id="rId28"/>
    <p:sldId id="272" r:id="rId29"/>
    <p:sldId id="273" r:id="rId30"/>
    <p:sldId id="274" r:id="rId31"/>
    <p:sldId id="277" r:id="rId32"/>
    <p:sldId id="276" r:id="rId33"/>
    <p:sldId id="313" r:id="rId34"/>
    <p:sldId id="278" r:id="rId35"/>
    <p:sldId id="314" r:id="rId36"/>
    <p:sldId id="279" r:id="rId37"/>
    <p:sldId id="275" r:id="rId38"/>
    <p:sldId id="280" r:id="rId39"/>
    <p:sldId id="315" r:id="rId40"/>
    <p:sldId id="438" r:id="rId41"/>
    <p:sldId id="281" r:id="rId42"/>
    <p:sldId id="282" r:id="rId43"/>
    <p:sldId id="284" r:id="rId44"/>
    <p:sldId id="286" r:id="rId45"/>
    <p:sldId id="287" r:id="rId46"/>
    <p:sldId id="288" r:id="rId47"/>
    <p:sldId id="428" r:id="rId48"/>
    <p:sldId id="429" r:id="rId49"/>
    <p:sldId id="289" r:id="rId50"/>
    <p:sldId id="291" r:id="rId51"/>
    <p:sldId id="290" r:id="rId52"/>
    <p:sldId id="292" r:id="rId53"/>
    <p:sldId id="295" r:id="rId54"/>
    <p:sldId id="297" r:id="rId55"/>
    <p:sldId id="298" r:id="rId56"/>
    <p:sldId id="299" r:id="rId57"/>
    <p:sldId id="301" r:id="rId58"/>
    <p:sldId id="302" r:id="rId59"/>
    <p:sldId id="300" r:id="rId60"/>
    <p:sldId id="306" r:id="rId61"/>
    <p:sldId id="307" r:id="rId62"/>
    <p:sldId id="308" r:id="rId63"/>
    <p:sldId id="305" r:id="rId64"/>
    <p:sldId id="304" r:id="rId65"/>
    <p:sldId id="309" r:id="rId66"/>
    <p:sldId id="417" r:id="rId67"/>
    <p:sldId id="418" r:id="rId68"/>
    <p:sldId id="387" r:id="rId69"/>
    <p:sldId id="388" r:id="rId70"/>
    <p:sldId id="389" r:id="rId71"/>
    <p:sldId id="310" r:id="rId72"/>
    <p:sldId id="391" r:id="rId73"/>
    <p:sldId id="392" r:id="rId74"/>
    <p:sldId id="396" r:id="rId75"/>
    <p:sldId id="393" r:id="rId76"/>
    <p:sldId id="394" r:id="rId77"/>
    <p:sldId id="397" r:id="rId78"/>
    <p:sldId id="398" r:id="rId79"/>
    <p:sldId id="399" r:id="rId80"/>
    <p:sldId id="400" r:id="rId81"/>
    <p:sldId id="401" r:id="rId82"/>
    <p:sldId id="405" r:id="rId83"/>
    <p:sldId id="403" r:id="rId84"/>
    <p:sldId id="404" r:id="rId85"/>
    <p:sldId id="406" r:id="rId86"/>
    <p:sldId id="407" r:id="rId87"/>
    <p:sldId id="408" r:id="rId88"/>
    <p:sldId id="422" r:id="rId89"/>
    <p:sldId id="410" r:id="rId90"/>
    <p:sldId id="430" r:id="rId91"/>
    <p:sldId id="431" r:id="rId92"/>
    <p:sldId id="412" r:id="rId93"/>
    <p:sldId id="413" r:id="rId94"/>
    <p:sldId id="414" r:id="rId95"/>
    <p:sldId id="415" r:id="rId96"/>
    <p:sldId id="355"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847B13-2953-45DF-AFBF-932E07A1D0D0}">
          <p14:sldIdLst>
            <p14:sldId id="316"/>
            <p14:sldId id="256"/>
            <p14:sldId id="374"/>
            <p14:sldId id="384"/>
            <p14:sldId id="385"/>
            <p14:sldId id="377"/>
            <p14:sldId id="378"/>
            <p14:sldId id="379"/>
            <p14:sldId id="380"/>
            <p14:sldId id="381"/>
            <p14:sldId id="382"/>
            <p14:sldId id="383"/>
            <p14:sldId id="352"/>
            <p14:sldId id="386"/>
            <p14:sldId id="258"/>
            <p14:sldId id="261"/>
            <p14:sldId id="262"/>
            <p14:sldId id="263"/>
            <p14:sldId id="264"/>
            <p14:sldId id="265"/>
            <p14:sldId id="266"/>
            <p14:sldId id="267"/>
            <p14:sldId id="269"/>
            <p14:sldId id="268"/>
            <p14:sldId id="312"/>
            <p14:sldId id="271"/>
            <p14:sldId id="270"/>
            <p14:sldId id="272"/>
            <p14:sldId id="273"/>
            <p14:sldId id="274"/>
            <p14:sldId id="277"/>
            <p14:sldId id="276"/>
            <p14:sldId id="313"/>
            <p14:sldId id="278"/>
            <p14:sldId id="314"/>
            <p14:sldId id="279"/>
            <p14:sldId id="275"/>
            <p14:sldId id="280"/>
            <p14:sldId id="315"/>
            <p14:sldId id="438"/>
            <p14:sldId id="281"/>
            <p14:sldId id="282"/>
            <p14:sldId id="284"/>
            <p14:sldId id="286"/>
            <p14:sldId id="287"/>
            <p14:sldId id="288"/>
            <p14:sldId id="428"/>
            <p14:sldId id="429"/>
            <p14:sldId id="289"/>
            <p14:sldId id="291"/>
            <p14:sldId id="290"/>
            <p14:sldId id="292"/>
            <p14:sldId id="295"/>
            <p14:sldId id="297"/>
            <p14:sldId id="298"/>
            <p14:sldId id="299"/>
            <p14:sldId id="301"/>
            <p14:sldId id="302"/>
            <p14:sldId id="300"/>
            <p14:sldId id="306"/>
            <p14:sldId id="307"/>
            <p14:sldId id="308"/>
            <p14:sldId id="305"/>
            <p14:sldId id="304"/>
            <p14:sldId id="309"/>
            <p14:sldId id="417"/>
            <p14:sldId id="418"/>
            <p14:sldId id="387"/>
            <p14:sldId id="388"/>
            <p14:sldId id="389"/>
            <p14:sldId id="310"/>
            <p14:sldId id="391"/>
            <p14:sldId id="392"/>
            <p14:sldId id="396"/>
            <p14:sldId id="393"/>
            <p14:sldId id="394"/>
            <p14:sldId id="397"/>
            <p14:sldId id="398"/>
            <p14:sldId id="399"/>
            <p14:sldId id="400"/>
            <p14:sldId id="401"/>
            <p14:sldId id="405"/>
            <p14:sldId id="403"/>
            <p14:sldId id="404"/>
            <p14:sldId id="406"/>
            <p14:sldId id="407"/>
            <p14:sldId id="408"/>
            <p14:sldId id="422"/>
            <p14:sldId id="410"/>
            <p14:sldId id="430"/>
            <p14:sldId id="431"/>
            <p14:sldId id="412"/>
            <p14:sldId id="413"/>
            <p14:sldId id="414"/>
            <p14:sldId id="415"/>
            <p14:sldId id="355"/>
          </p14:sldIdLst>
        </p14:section>
        <p14:section name="Bahria" id="{9153781E-E05D-4A18-AC6A-ADE994937778}">
          <p14:sldIdLst/>
        </p14:section>
        <p14:section name="Backup" id="{FF9B42DB-47BE-46E0-BA16-B76D0450A0F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5" autoAdjust="0"/>
    <p:restoredTop sz="87612" autoAdjust="0"/>
  </p:normalViewPr>
  <p:slideViewPr>
    <p:cSldViewPr>
      <p:cViewPr varScale="1">
        <p:scale>
          <a:sx n="65" d="100"/>
          <a:sy n="65" d="100"/>
        </p:scale>
        <p:origin x="1272" y="72"/>
      </p:cViewPr>
      <p:guideLst>
        <p:guide orient="horz" pos="2160"/>
        <p:guide pos="2880"/>
      </p:guideLst>
    </p:cSldViewPr>
  </p:slideViewPr>
  <p:notesTextViewPr>
    <p:cViewPr>
      <p:scale>
        <a:sx n="3" d="2"/>
        <a:sy n="3" d="2"/>
      </p:scale>
      <p:origin x="0" y="0"/>
    </p:cViewPr>
  </p:notesTextViewPr>
  <p:sorterViewPr>
    <p:cViewPr>
      <p:scale>
        <a:sx n="100" d="100"/>
        <a:sy n="100" d="100"/>
      </p:scale>
      <p:origin x="0" y="-359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3E111-BDF0-40AB-B1DA-EBC67EAB3D8B}" type="datetimeFigureOut">
              <a:rPr lang="en-US" smtClean="0"/>
              <a:t>2/19/2016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E43D0-3D95-4F48-9530-4DB21915D2B6}" type="slidenum">
              <a:rPr lang="en-US" smtClean="0"/>
              <a:t>‹#›</a:t>
            </a:fld>
            <a:endParaRPr lang="en-US"/>
          </a:p>
        </p:txBody>
      </p:sp>
    </p:spTree>
    <p:extLst>
      <p:ext uri="{BB962C8B-B14F-4D97-AF65-F5344CB8AC3E}">
        <p14:creationId xmlns:p14="http://schemas.microsoft.com/office/powerpoint/2010/main" val="28942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p:sp>
      <p:sp>
        <p:nvSpPr>
          <p:cNvPr id="37891"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smtClean="0"/>
              <a:t>The world of Project management has changed a lot since we released Microsoft Project</a:t>
            </a:r>
          </a:p>
          <a:p>
            <a:pPr eaLnBrk="1"/>
            <a:endParaRPr lang="en-US" altLang="en-US" smtClean="0"/>
          </a:p>
          <a:p>
            <a:pPr eaLnBrk="1"/>
            <a:r>
              <a:rPr lang="en-US" altLang="en-US" smtClean="0"/>
              <a:t>As customer requirements and technology has evolved, in-turn Project has grown from essentially a desktop scheduling and resource management tool  to a complete set of PC and web-based project and portfolio management solutions.</a:t>
            </a:r>
          </a:p>
          <a:p>
            <a:pPr eaLnBrk="1"/>
            <a:endParaRPr lang="en-US" altLang="en-US" smtClean="0"/>
          </a:p>
          <a:p>
            <a:pPr eaLnBrk="1"/>
            <a:r>
              <a:rPr lang="en-US" altLang="en-US" smtClean="0"/>
              <a:t>The Microsoft Project family of users is on the verge of 20 million, with a diverse customer base—from boutique firms to multinational corporations. For example, roughly 80% of Project Server customers are organizations with more than 50,000 employees. </a:t>
            </a:r>
          </a:p>
          <a:p>
            <a:pPr eaLnBrk="1"/>
            <a:endParaRPr lang="en-US" altLang="en-US" smtClean="0"/>
          </a:p>
          <a:p>
            <a:pPr eaLnBrk="1"/>
            <a:r>
              <a:rPr lang="en-US" altLang="en-US" smtClean="0"/>
              <a:t>In 2007, 2008 and  2009 the Microsoft Enterprise Project Management (or EPM) Solution was listed as a leader in Gartner’s IT Project and Portfolio Management Magic Quadrant and is recognized by IDC as a leading PLM (or Product Lifecycle Management) / NPD (New Product Development) solution. </a:t>
            </a:r>
          </a:p>
          <a:p>
            <a:pPr eaLnBrk="1"/>
            <a:endParaRPr lang="en-US" altLang="en-US" smtClean="0"/>
          </a:p>
          <a:p>
            <a:pPr eaLnBrk="1"/>
            <a:r>
              <a:rPr lang="en-US" altLang="en-US" smtClean="0"/>
              <a:t>We now have more than 1,000 EPM partners in our network, with more than 600 Project-compatible solutions built on the 2007 solution. Project’s appeal is rapidly spilling beyond IT departments into the wider enterprise as a way to initiate and execute projects that align with the organization’s strategic priorities—including those for governance and innovation management.</a:t>
            </a:r>
          </a:p>
          <a:p>
            <a:pPr eaLnBrk="1"/>
            <a:r>
              <a:rPr lang="en-US" altLang="en-US" smtClean="0"/>
              <a:t> </a:t>
            </a:r>
          </a:p>
        </p:txBody>
      </p:sp>
    </p:spTree>
    <p:extLst>
      <p:ext uri="{BB962C8B-B14F-4D97-AF65-F5344CB8AC3E}">
        <p14:creationId xmlns:p14="http://schemas.microsoft.com/office/powerpoint/2010/main" val="727654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55</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56</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57</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58</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59</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60</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61</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62</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63</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64</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p:sp>
      <p:sp>
        <p:nvSpPr>
          <p:cNvPr id="38915"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57150" indent="-57150" eaLnBrk="1"/>
            <a:r>
              <a:rPr lang="en-US" altLang="en-US" dirty="0" smtClean="0"/>
              <a:t>Project   builds on the foundation of Project 2007 to provide work management solutions for individuals, teams and the enterprise. </a:t>
            </a:r>
          </a:p>
          <a:p>
            <a:pPr marL="57150" indent="-57150" eaLnBrk="1"/>
            <a:endParaRPr lang="en-US" altLang="en-US" dirty="0" smtClean="0"/>
          </a:p>
          <a:p>
            <a:pPr marL="57150" indent="-57150" eaLnBrk="1"/>
            <a:r>
              <a:rPr lang="en-US" altLang="en-US" dirty="0" smtClean="0"/>
              <a:t>The architectural improvements in Microsoft Office Project 2007 provided a strong foundation to develop innovative new capabilities that will further differentiate Project from other PPM vendors. </a:t>
            </a:r>
          </a:p>
          <a:p>
            <a:pPr marL="57150" indent="-57150" eaLnBrk="1"/>
            <a:endParaRPr lang="en-US" altLang="en-US" dirty="0" smtClean="0"/>
          </a:p>
          <a:p>
            <a:pPr marL="57150" indent="-57150" eaLnBrk="1"/>
            <a:r>
              <a:rPr lang="en-US" altLang="en-US" dirty="0" smtClean="0"/>
              <a:t>Microsoft Project   includes continued investments in Project Standard, Professional, and the Enterprise Project Management (EPM) Solution to provide executives, portfolio analysts, managers, and team members with productivity tools to effectively manage all work (both non-project and project) throughout its lifecycle, and ensure alignment with the organization’s business strategy. </a:t>
            </a:r>
          </a:p>
          <a:p>
            <a:pPr marL="57150" indent="-57150" eaLnBrk="1"/>
            <a:r>
              <a:rPr lang="en-US" altLang="en-US" dirty="0" smtClean="0"/>
              <a:t> </a:t>
            </a:r>
          </a:p>
          <a:p>
            <a:pPr marL="57150" indent="-57150" eaLnBrk="1"/>
            <a:r>
              <a:rPr lang="en-US" altLang="en-US" dirty="0" smtClean="0"/>
              <a:t>Project   is arguably the biggest release for Project in over a decade. </a:t>
            </a:r>
          </a:p>
          <a:p>
            <a:pPr marL="57150" indent="-57150" eaLnBrk="1"/>
            <a:endParaRPr lang="en-US" altLang="en-US" dirty="0" smtClean="0"/>
          </a:p>
          <a:p>
            <a:pPr marL="57150" indent="-57150" eaLnBrk="1"/>
            <a:r>
              <a:rPr lang="en-US" altLang="en-US" dirty="0" smtClean="0"/>
              <a:t>We have grouped the new enhancements into four investment areas:</a:t>
            </a:r>
          </a:p>
          <a:p>
            <a:pPr marL="57150" indent="-57150" eaLnBrk="1"/>
            <a:endParaRPr lang="en-US" altLang="en-US" dirty="0" smtClean="0"/>
          </a:p>
          <a:p>
            <a:pPr marL="57150" indent="-57150" eaLnBrk="1">
              <a:buSzPct val="80000"/>
              <a:buFontTx/>
              <a:buChar char="•"/>
            </a:pPr>
            <a:r>
              <a:rPr lang="en-US" altLang="en-US" dirty="0" smtClean="0"/>
              <a:t>Unified Project and Portfolio Management</a:t>
            </a:r>
          </a:p>
          <a:p>
            <a:pPr marL="57150" indent="-57150" eaLnBrk="1">
              <a:buSzPct val="80000"/>
              <a:buFontTx/>
              <a:buChar char="•"/>
            </a:pPr>
            <a:r>
              <a:rPr lang="en-US" altLang="en-US" dirty="0" smtClean="0"/>
              <a:t>Simple and Intuitive User Experience</a:t>
            </a:r>
          </a:p>
          <a:p>
            <a:pPr marL="57150" indent="-57150" eaLnBrk="1">
              <a:buSzPct val="80000"/>
              <a:buFontTx/>
              <a:buChar char="•"/>
            </a:pPr>
            <a:r>
              <a:rPr lang="en-US" altLang="en-US" dirty="0" smtClean="0"/>
              <a:t>Enhanced Collaboration and Reporting</a:t>
            </a:r>
          </a:p>
          <a:p>
            <a:pPr marL="57150" indent="-57150" eaLnBrk="1">
              <a:buSzPct val="80000"/>
              <a:buFontTx/>
              <a:buChar char="•"/>
            </a:pPr>
            <a:r>
              <a:rPr lang="en-US" altLang="en-US" dirty="0" smtClean="0"/>
              <a:t>Scalable and Connected Platform</a:t>
            </a:r>
          </a:p>
          <a:p>
            <a:pPr marL="57150" indent="-57150" eaLnBrk="1"/>
            <a:endParaRPr lang="en-US" altLang="en-US" dirty="0" smtClean="0"/>
          </a:p>
          <a:p>
            <a:pPr marL="57150" indent="-57150" eaLnBrk="1"/>
            <a:r>
              <a:rPr lang="en-US" altLang="en-US" dirty="0" smtClean="0"/>
              <a:t>The remaining slides in this deck provide a brief overview of some of the main features / capabilities included in Project  </a:t>
            </a:r>
          </a:p>
        </p:txBody>
      </p:sp>
    </p:spTree>
    <p:extLst>
      <p:ext uri="{BB962C8B-B14F-4D97-AF65-F5344CB8AC3E}">
        <p14:creationId xmlns:p14="http://schemas.microsoft.com/office/powerpoint/2010/main" val="179402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65</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66</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67</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68</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69</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70</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71</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72</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73</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74</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43D0-3D95-4F48-9530-4DB21915D2B6}" type="slidenum">
              <a:rPr lang="en-US" smtClean="0"/>
              <a:t>27</a:t>
            </a:fld>
            <a:endParaRPr lang="en-US"/>
          </a:p>
        </p:txBody>
      </p:sp>
    </p:spTree>
    <p:extLst>
      <p:ext uri="{BB962C8B-B14F-4D97-AF65-F5344CB8AC3E}">
        <p14:creationId xmlns:p14="http://schemas.microsoft.com/office/powerpoint/2010/main" val="2488447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75</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76</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77</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78</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79</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80</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81</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82</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83</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put</a:t>
            </a:r>
            <a:r>
              <a:rPr lang="en-US" baseline="0" dirty="0" smtClean="0"/>
              <a:t> in more slides</a:t>
            </a:r>
            <a:endParaRPr lang="en-US" dirty="0"/>
          </a:p>
        </p:txBody>
      </p:sp>
      <p:sp>
        <p:nvSpPr>
          <p:cNvPr id="4" name="Slide Number Placeholder 3"/>
          <p:cNvSpPr>
            <a:spLocks noGrp="1"/>
          </p:cNvSpPr>
          <p:nvPr>
            <p:ph type="sldNum" sz="quarter" idx="10"/>
          </p:nvPr>
        </p:nvSpPr>
        <p:spPr/>
        <p:txBody>
          <a:bodyPr/>
          <a:lstStyle/>
          <a:p>
            <a:fld id="{159E43D0-3D95-4F48-9530-4DB21915D2B6}" type="slidenum">
              <a:rPr lang="en-US" smtClean="0"/>
              <a:t>84</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on that slide</a:t>
            </a:r>
            <a:endParaRPr lang="en-US" dirty="0"/>
          </a:p>
        </p:txBody>
      </p:sp>
      <p:sp>
        <p:nvSpPr>
          <p:cNvPr id="4" name="Slide Number Placeholder 3"/>
          <p:cNvSpPr>
            <a:spLocks noGrp="1"/>
          </p:cNvSpPr>
          <p:nvPr>
            <p:ph type="sldNum" sz="quarter" idx="10"/>
          </p:nvPr>
        </p:nvSpPr>
        <p:spPr/>
        <p:txBody>
          <a:bodyPr/>
          <a:lstStyle/>
          <a:p>
            <a:fld id="{159E43D0-3D95-4F48-9530-4DB21915D2B6}" type="slidenum">
              <a:rPr lang="en-US" smtClean="0"/>
              <a:t>36</a:t>
            </a:fld>
            <a:endParaRPr lang="en-US"/>
          </a:p>
        </p:txBody>
      </p:sp>
    </p:spTree>
    <p:extLst>
      <p:ext uri="{BB962C8B-B14F-4D97-AF65-F5344CB8AC3E}">
        <p14:creationId xmlns:p14="http://schemas.microsoft.com/office/powerpoint/2010/main" val="3597603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85</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86</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87</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88</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89</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43D0-3D95-4F48-9530-4DB21915D2B6}" type="slidenum">
              <a:rPr lang="en-US" smtClean="0"/>
              <a:t>90</a:t>
            </a:fld>
            <a:endParaRPr lang="en-US"/>
          </a:p>
        </p:txBody>
      </p:sp>
    </p:spTree>
    <p:extLst>
      <p:ext uri="{BB962C8B-B14F-4D97-AF65-F5344CB8AC3E}">
        <p14:creationId xmlns:p14="http://schemas.microsoft.com/office/powerpoint/2010/main" val="2776136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92</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93</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94</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95</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 and discuss with class</a:t>
            </a:r>
          </a:p>
          <a:p>
            <a:endParaRPr lang="en-US" dirty="0"/>
          </a:p>
        </p:txBody>
      </p:sp>
      <p:sp>
        <p:nvSpPr>
          <p:cNvPr id="4" name="Slide Number Placeholder 3"/>
          <p:cNvSpPr>
            <a:spLocks noGrp="1"/>
          </p:cNvSpPr>
          <p:nvPr>
            <p:ph type="sldNum" sz="quarter" idx="10"/>
          </p:nvPr>
        </p:nvSpPr>
        <p:spPr/>
        <p:txBody>
          <a:bodyPr/>
          <a:lstStyle/>
          <a:p>
            <a:fld id="{159E43D0-3D95-4F48-9530-4DB21915D2B6}" type="slidenum">
              <a:rPr lang="en-US" smtClean="0"/>
              <a:t>37</a:t>
            </a:fld>
            <a:endParaRPr lang="en-US"/>
          </a:p>
        </p:txBody>
      </p:sp>
    </p:spTree>
    <p:extLst>
      <p:ext uri="{BB962C8B-B14F-4D97-AF65-F5344CB8AC3E}">
        <p14:creationId xmlns:p14="http://schemas.microsoft.com/office/powerpoint/2010/main" val="287751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159E43D0-3D95-4F48-9530-4DB21915D2B6}" type="slidenum">
              <a:rPr lang="en-US" smtClean="0"/>
              <a:t>50</a:t>
            </a:fld>
            <a:endParaRPr lang="en-US"/>
          </a:p>
        </p:txBody>
      </p:sp>
    </p:spTree>
    <p:extLst>
      <p:ext uri="{BB962C8B-B14F-4D97-AF65-F5344CB8AC3E}">
        <p14:creationId xmlns:p14="http://schemas.microsoft.com/office/powerpoint/2010/main" val="298638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visual for</a:t>
            </a:r>
            <a:r>
              <a:rPr lang="en-US" baseline="0" dirty="0" smtClean="0"/>
              <a:t> better understanding</a:t>
            </a:r>
            <a:endParaRPr lang="en-US" dirty="0"/>
          </a:p>
        </p:txBody>
      </p:sp>
      <p:sp>
        <p:nvSpPr>
          <p:cNvPr id="4" name="Slide Number Placeholder 3"/>
          <p:cNvSpPr>
            <a:spLocks noGrp="1"/>
          </p:cNvSpPr>
          <p:nvPr>
            <p:ph type="sldNum" sz="quarter" idx="10"/>
          </p:nvPr>
        </p:nvSpPr>
        <p:spPr/>
        <p:txBody>
          <a:bodyPr/>
          <a:lstStyle/>
          <a:p>
            <a:fld id="{159E43D0-3D95-4F48-9530-4DB21915D2B6}" type="slidenum">
              <a:rPr lang="en-US" smtClean="0"/>
              <a:t>52</a:t>
            </a:fld>
            <a:endParaRPr lang="en-US"/>
          </a:p>
        </p:txBody>
      </p:sp>
    </p:spTree>
    <p:extLst>
      <p:ext uri="{BB962C8B-B14F-4D97-AF65-F5344CB8AC3E}">
        <p14:creationId xmlns:p14="http://schemas.microsoft.com/office/powerpoint/2010/main" val="393253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53</a:t>
            </a:fld>
            <a:endParaRPr lang="en-US"/>
          </a:p>
        </p:txBody>
      </p:sp>
    </p:spTree>
    <p:extLst>
      <p:ext uri="{BB962C8B-B14F-4D97-AF65-F5344CB8AC3E}">
        <p14:creationId xmlns:p14="http://schemas.microsoft.com/office/powerpoint/2010/main" val="2899978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43D0-3D95-4F48-9530-4DB21915D2B6}" type="slidenum">
              <a:rPr lang="en-US" smtClean="0"/>
              <a:t>54</a:t>
            </a:fld>
            <a:endParaRPr lang="en-US"/>
          </a:p>
        </p:txBody>
      </p:sp>
    </p:spTree>
    <p:extLst>
      <p:ext uri="{BB962C8B-B14F-4D97-AF65-F5344CB8AC3E}">
        <p14:creationId xmlns:p14="http://schemas.microsoft.com/office/powerpoint/2010/main" val="289997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5C18B-4F2F-4AFA-935B-6888F622D5FB}" type="datetime1">
              <a:rPr lang="en-US" smtClean="0"/>
              <a:t>2/19/2016</a:t>
            </a:fld>
            <a:endParaRPr lang="en-US"/>
          </a:p>
        </p:txBody>
      </p:sp>
      <p:sp>
        <p:nvSpPr>
          <p:cNvPr id="5" name="Footer Placeholder 4"/>
          <p:cNvSpPr>
            <a:spLocks noGrp="1"/>
          </p:cNvSpPr>
          <p:nvPr>
            <p:ph type="ftr" sz="quarter" idx="11"/>
          </p:nvPr>
        </p:nvSpPr>
        <p:spPr/>
        <p:txBody>
          <a:bodyPr/>
          <a:lstStyle/>
          <a:p>
            <a:r>
              <a:rPr lang="en-US" smtClean="0"/>
              <a:t>Syed Ali Raza - PMP, MCTS, PE, OCP</a:t>
            </a:r>
            <a:endParaRPr lang="en-US"/>
          </a:p>
        </p:txBody>
      </p:sp>
      <p:sp>
        <p:nvSpPr>
          <p:cNvPr id="6" name="Slide Number Placeholder 5"/>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244935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68F5C-C469-4CB2-8AA7-F933D06668B8}" type="datetime1">
              <a:rPr lang="en-US" smtClean="0"/>
              <a:t>2/19/2016</a:t>
            </a:fld>
            <a:endParaRPr lang="en-US"/>
          </a:p>
        </p:txBody>
      </p:sp>
      <p:sp>
        <p:nvSpPr>
          <p:cNvPr id="5" name="Footer Placeholder 4"/>
          <p:cNvSpPr>
            <a:spLocks noGrp="1"/>
          </p:cNvSpPr>
          <p:nvPr>
            <p:ph type="ftr" sz="quarter" idx="11"/>
          </p:nvPr>
        </p:nvSpPr>
        <p:spPr/>
        <p:txBody>
          <a:bodyPr/>
          <a:lstStyle/>
          <a:p>
            <a:r>
              <a:rPr lang="en-US" smtClean="0"/>
              <a:t>Syed Ali Raza - PMP, MCTS, PE, OCP</a:t>
            </a:r>
            <a:endParaRPr lang="en-US"/>
          </a:p>
        </p:txBody>
      </p:sp>
      <p:sp>
        <p:nvSpPr>
          <p:cNvPr id="6" name="Slide Number Placeholder 5"/>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398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E4272-52CE-4109-B6AC-54FDD3D63BFB}" type="datetime1">
              <a:rPr lang="en-US" smtClean="0"/>
              <a:t>2/19/2016</a:t>
            </a:fld>
            <a:endParaRPr lang="en-US"/>
          </a:p>
        </p:txBody>
      </p:sp>
      <p:sp>
        <p:nvSpPr>
          <p:cNvPr id="5" name="Footer Placeholder 4"/>
          <p:cNvSpPr>
            <a:spLocks noGrp="1"/>
          </p:cNvSpPr>
          <p:nvPr>
            <p:ph type="ftr" sz="quarter" idx="11"/>
          </p:nvPr>
        </p:nvSpPr>
        <p:spPr/>
        <p:txBody>
          <a:bodyPr/>
          <a:lstStyle/>
          <a:p>
            <a:r>
              <a:rPr lang="en-US" smtClean="0"/>
              <a:t>Syed Ali Raza - PMP, MCTS, PE, OCP</a:t>
            </a:r>
            <a:endParaRPr lang="en-US"/>
          </a:p>
        </p:txBody>
      </p:sp>
      <p:sp>
        <p:nvSpPr>
          <p:cNvPr id="6" name="Slide Number Placeholder 5"/>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17900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0FA22-509C-4704-8D22-2E324C7BB227}" type="datetime1">
              <a:rPr lang="en-US" smtClean="0"/>
              <a:t>2/19/2016</a:t>
            </a:fld>
            <a:endParaRPr lang="en-US"/>
          </a:p>
        </p:txBody>
      </p:sp>
      <p:sp>
        <p:nvSpPr>
          <p:cNvPr id="5" name="Footer Placeholder 4"/>
          <p:cNvSpPr>
            <a:spLocks noGrp="1"/>
          </p:cNvSpPr>
          <p:nvPr>
            <p:ph type="ftr" sz="quarter" idx="11"/>
          </p:nvPr>
        </p:nvSpPr>
        <p:spPr/>
        <p:txBody>
          <a:bodyPr/>
          <a:lstStyle/>
          <a:p>
            <a:r>
              <a:rPr lang="en-US" smtClean="0"/>
              <a:t>Syed Ali Raza - PMP, MCTS, PE, OCP</a:t>
            </a:r>
            <a:endParaRPr lang="en-US"/>
          </a:p>
        </p:txBody>
      </p:sp>
      <p:sp>
        <p:nvSpPr>
          <p:cNvPr id="6" name="Slide Number Placeholder 5"/>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290776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746AE-E8C2-4981-8431-58135179B3B6}" type="datetime1">
              <a:rPr lang="en-US" smtClean="0"/>
              <a:t>2/19/2016</a:t>
            </a:fld>
            <a:endParaRPr lang="en-US"/>
          </a:p>
        </p:txBody>
      </p:sp>
      <p:sp>
        <p:nvSpPr>
          <p:cNvPr id="5" name="Footer Placeholder 4"/>
          <p:cNvSpPr>
            <a:spLocks noGrp="1"/>
          </p:cNvSpPr>
          <p:nvPr>
            <p:ph type="ftr" sz="quarter" idx="11"/>
          </p:nvPr>
        </p:nvSpPr>
        <p:spPr/>
        <p:txBody>
          <a:bodyPr/>
          <a:lstStyle/>
          <a:p>
            <a:r>
              <a:rPr lang="en-US" smtClean="0"/>
              <a:t>Syed Ali Raza - PMP, MCTS, PE, OCP</a:t>
            </a:r>
            <a:endParaRPr lang="en-US"/>
          </a:p>
        </p:txBody>
      </p:sp>
      <p:sp>
        <p:nvSpPr>
          <p:cNvPr id="6" name="Slide Number Placeholder 5"/>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326581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253BBA-F8A8-4CA7-B774-8095CAF9DA7C}" type="datetime1">
              <a:rPr lang="en-US" smtClean="0"/>
              <a:t>2/19/2016</a:t>
            </a:fld>
            <a:endParaRPr lang="en-US"/>
          </a:p>
        </p:txBody>
      </p:sp>
      <p:sp>
        <p:nvSpPr>
          <p:cNvPr id="6" name="Footer Placeholder 5"/>
          <p:cNvSpPr>
            <a:spLocks noGrp="1"/>
          </p:cNvSpPr>
          <p:nvPr>
            <p:ph type="ftr" sz="quarter" idx="11"/>
          </p:nvPr>
        </p:nvSpPr>
        <p:spPr/>
        <p:txBody>
          <a:bodyPr/>
          <a:lstStyle/>
          <a:p>
            <a:r>
              <a:rPr lang="en-US" smtClean="0"/>
              <a:t>Syed Ali Raza - PMP, MCTS, PE, OCP</a:t>
            </a:r>
            <a:endParaRPr lang="en-US"/>
          </a:p>
        </p:txBody>
      </p:sp>
      <p:sp>
        <p:nvSpPr>
          <p:cNvPr id="7" name="Slide Number Placeholder 6"/>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386827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E55F6D-7CDF-4E79-B489-D8A12DB44E79}" type="datetime1">
              <a:rPr lang="en-US" smtClean="0"/>
              <a:t>2/19/2016</a:t>
            </a:fld>
            <a:endParaRPr lang="en-US"/>
          </a:p>
        </p:txBody>
      </p:sp>
      <p:sp>
        <p:nvSpPr>
          <p:cNvPr id="8" name="Footer Placeholder 7"/>
          <p:cNvSpPr>
            <a:spLocks noGrp="1"/>
          </p:cNvSpPr>
          <p:nvPr>
            <p:ph type="ftr" sz="quarter" idx="11"/>
          </p:nvPr>
        </p:nvSpPr>
        <p:spPr/>
        <p:txBody>
          <a:bodyPr/>
          <a:lstStyle/>
          <a:p>
            <a:r>
              <a:rPr lang="en-US" smtClean="0"/>
              <a:t>Syed Ali Raza - PMP, MCTS, PE, OCP</a:t>
            </a:r>
            <a:endParaRPr lang="en-US"/>
          </a:p>
        </p:txBody>
      </p:sp>
      <p:sp>
        <p:nvSpPr>
          <p:cNvPr id="9" name="Slide Number Placeholder 8"/>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4466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9BEB7-A13D-4838-9925-76A25B45209B}" type="datetime1">
              <a:rPr lang="en-US" smtClean="0"/>
              <a:t>2/19/2016</a:t>
            </a:fld>
            <a:endParaRPr lang="en-US"/>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
        <p:nvSpPr>
          <p:cNvPr id="5" name="Slide Number Placeholder 4"/>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288376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464ED-DC28-401F-B0D0-3BEEC5061393}" type="datetime1">
              <a:rPr lang="en-US" smtClean="0"/>
              <a:t>2/19/2016</a:t>
            </a:fld>
            <a:endParaRPr lang="en-US"/>
          </a:p>
        </p:txBody>
      </p:sp>
      <p:sp>
        <p:nvSpPr>
          <p:cNvPr id="3" name="Footer Placeholder 2"/>
          <p:cNvSpPr>
            <a:spLocks noGrp="1"/>
          </p:cNvSpPr>
          <p:nvPr>
            <p:ph type="ftr" sz="quarter" idx="11"/>
          </p:nvPr>
        </p:nvSpPr>
        <p:spPr/>
        <p:txBody>
          <a:bodyPr/>
          <a:lstStyle/>
          <a:p>
            <a:r>
              <a:rPr lang="en-US" smtClean="0"/>
              <a:t>Syed Ali Raza - PMP, MCTS, PE, OCP</a:t>
            </a:r>
            <a:endParaRPr lang="en-US"/>
          </a:p>
        </p:txBody>
      </p:sp>
      <p:sp>
        <p:nvSpPr>
          <p:cNvPr id="4" name="Slide Number Placeholder 3"/>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9329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5F9E6-5E19-4589-A85B-DD92F1F875B1}" type="datetime1">
              <a:rPr lang="en-US" smtClean="0"/>
              <a:t>2/19/2016</a:t>
            </a:fld>
            <a:endParaRPr lang="en-US"/>
          </a:p>
        </p:txBody>
      </p:sp>
      <p:sp>
        <p:nvSpPr>
          <p:cNvPr id="6" name="Footer Placeholder 5"/>
          <p:cNvSpPr>
            <a:spLocks noGrp="1"/>
          </p:cNvSpPr>
          <p:nvPr>
            <p:ph type="ftr" sz="quarter" idx="11"/>
          </p:nvPr>
        </p:nvSpPr>
        <p:spPr/>
        <p:txBody>
          <a:bodyPr/>
          <a:lstStyle/>
          <a:p>
            <a:r>
              <a:rPr lang="en-US" smtClean="0"/>
              <a:t>Syed Ali Raza - PMP, MCTS, PE, OCP</a:t>
            </a:r>
            <a:endParaRPr lang="en-US"/>
          </a:p>
        </p:txBody>
      </p:sp>
      <p:sp>
        <p:nvSpPr>
          <p:cNvPr id="7" name="Slide Number Placeholder 6"/>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102214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4AED9-FB03-45CE-890B-4608975EFECB}" type="datetime1">
              <a:rPr lang="en-US" smtClean="0"/>
              <a:t>2/19/2016</a:t>
            </a:fld>
            <a:endParaRPr lang="en-US"/>
          </a:p>
        </p:txBody>
      </p:sp>
      <p:sp>
        <p:nvSpPr>
          <p:cNvPr id="6" name="Footer Placeholder 5"/>
          <p:cNvSpPr>
            <a:spLocks noGrp="1"/>
          </p:cNvSpPr>
          <p:nvPr>
            <p:ph type="ftr" sz="quarter" idx="11"/>
          </p:nvPr>
        </p:nvSpPr>
        <p:spPr/>
        <p:txBody>
          <a:bodyPr/>
          <a:lstStyle/>
          <a:p>
            <a:r>
              <a:rPr lang="en-US" smtClean="0"/>
              <a:t>Syed Ali Raza - PMP, MCTS, PE, OCP</a:t>
            </a:r>
            <a:endParaRPr lang="en-US"/>
          </a:p>
        </p:txBody>
      </p:sp>
      <p:sp>
        <p:nvSpPr>
          <p:cNvPr id="7" name="Slide Number Placeholder 6"/>
          <p:cNvSpPr>
            <a:spLocks noGrp="1"/>
          </p:cNvSpPr>
          <p:nvPr>
            <p:ph type="sldNum" sz="quarter" idx="12"/>
          </p:nvPr>
        </p:nvSpPr>
        <p:spPr/>
        <p:txBody>
          <a:bodyPr/>
          <a:lstStyle/>
          <a:p>
            <a:fld id="{FAF79955-9361-4320-A6E5-A3B2D4D8D230}" type="slidenum">
              <a:rPr lang="en-US" smtClean="0"/>
              <a:t>‹#›</a:t>
            </a:fld>
            <a:endParaRPr lang="en-US"/>
          </a:p>
        </p:txBody>
      </p:sp>
    </p:spTree>
    <p:extLst>
      <p:ext uri="{BB962C8B-B14F-4D97-AF65-F5344CB8AC3E}">
        <p14:creationId xmlns:p14="http://schemas.microsoft.com/office/powerpoint/2010/main" val="112145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9A93C-1281-4458-A8A6-6ECA00536C36}" type="datetime1">
              <a:rPr lang="en-US" smtClean="0"/>
              <a:t>2/19/2016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Syed Ali Raza - PMP, MCTS, PE, OCP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79955-9361-4320-A6E5-A3B2D4D8D230}" type="slidenum">
              <a:rPr lang="en-US" smtClean="0"/>
              <a:t>‹#›</a:t>
            </a:fld>
            <a:endParaRPr lang="en-US"/>
          </a:p>
        </p:txBody>
      </p:sp>
    </p:spTree>
    <p:extLst>
      <p:ext uri="{BB962C8B-B14F-4D97-AF65-F5344CB8AC3E}">
        <p14:creationId xmlns:p14="http://schemas.microsoft.com/office/powerpoint/2010/main" val="3673602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6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p:cNvSpPr>
          <p:nvPr/>
        </p:nvSpPr>
        <p:spPr bwMode="auto">
          <a:xfrm>
            <a:off x="2233" y="3349"/>
            <a:ext cx="820415" cy="81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1929"/>
                  <a:pt x="11935" y="21600"/>
                  <a:pt x="13" y="21600"/>
                </a:cubicBezTo>
                <a:cubicBezTo>
                  <a:pt x="8" y="21600"/>
                  <a:pt x="4" y="21600"/>
                  <a:pt x="0" y="21599"/>
                </a:cubicBezTo>
                <a:lnTo>
                  <a:pt x="13" y="0"/>
                </a:lnTo>
                <a:close/>
              </a:path>
            </a:pathLst>
          </a:custGeom>
          <a:solidFill>
            <a:srgbClr val="FEFDF9">
              <a:alpha val="32999"/>
            </a:srgbClr>
          </a:solidFill>
          <a:ln w="4515" cap="rnd" cmpd="sng">
            <a:solidFill>
              <a:srgbClr val="D1C29E"/>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798" tIns="50798" rIns="50798" bIns="50798" anchor="ctr"/>
          <a:lstStyle>
            <a:lvl1pPr defTabSz="830263">
              <a:defRPr sz="3600">
                <a:solidFill>
                  <a:srgbClr val="000000"/>
                </a:solidFill>
                <a:latin typeface="Helvetica Light" charset="0"/>
                <a:ea typeface="Helvetica Light" charset="0"/>
                <a:cs typeface="Helvetica Light" charset="0"/>
                <a:sym typeface="Helvetica Light" charset="0"/>
              </a:defRPr>
            </a:lvl1pPr>
            <a:lvl2pPr defTabSz="830263">
              <a:defRPr sz="3600">
                <a:solidFill>
                  <a:srgbClr val="000000"/>
                </a:solidFill>
                <a:latin typeface="Helvetica Light" charset="0"/>
                <a:ea typeface="Helvetica Light" charset="0"/>
                <a:cs typeface="Helvetica Light" charset="0"/>
                <a:sym typeface="Helvetica Light" charset="0"/>
              </a:defRPr>
            </a:lvl2pPr>
            <a:lvl3pPr defTabSz="830263">
              <a:defRPr sz="3600">
                <a:solidFill>
                  <a:srgbClr val="000000"/>
                </a:solidFill>
                <a:latin typeface="Helvetica Light" charset="0"/>
                <a:ea typeface="Helvetica Light" charset="0"/>
                <a:cs typeface="Helvetica Light" charset="0"/>
                <a:sym typeface="Helvetica Light" charset="0"/>
              </a:defRPr>
            </a:lvl3pPr>
            <a:lvl4pPr defTabSz="830263">
              <a:defRPr sz="3600">
                <a:solidFill>
                  <a:srgbClr val="000000"/>
                </a:solidFill>
                <a:latin typeface="Helvetica Light" charset="0"/>
                <a:ea typeface="Helvetica Light" charset="0"/>
                <a:cs typeface="Helvetica Light" charset="0"/>
                <a:sym typeface="Helvetica Light" charset="0"/>
              </a:defRPr>
            </a:lvl4pPr>
            <a:lvl5pPr defTabSz="830263">
              <a:defRPr sz="3600">
                <a:solidFill>
                  <a:srgbClr val="000000"/>
                </a:solidFill>
                <a:latin typeface="Helvetica Light" charset="0"/>
                <a:ea typeface="Helvetica Light" charset="0"/>
                <a:cs typeface="Helvetica Light" charset="0"/>
                <a:sym typeface="Helvetica Light" charset="0"/>
              </a:defRPr>
            </a:lvl5pPr>
            <a:lvl6pPr marL="18288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en-US" altLang="en-US" sz="2400">
              <a:solidFill>
                <a:srgbClr val="FFFFFF"/>
              </a:solidFill>
            </a:endParaRPr>
          </a:p>
        </p:txBody>
      </p:sp>
      <p:sp>
        <p:nvSpPr>
          <p:cNvPr id="3074" name="AutoShape 2"/>
          <p:cNvSpPr>
            <a:spLocks/>
          </p:cNvSpPr>
          <p:nvPr/>
        </p:nvSpPr>
        <p:spPr bwMode="auto">
          <a:xfrm>
            <a:off x="168549" y="20092"/>
            <a:ext cx="1702221" cy="1702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lnTo>
                  <a:pt x="10799" y="21599"/>
                </a:lnTo>
                <a:cubicBezTo>
                  <a:pt x="4835" y="21599"/>
                  <a:pt x="0" y="16764"/>
                  <a:pt x="0" y="10799"/>
                </a:cubicBezTo>
                <a:close/>
              </a:path>
            </a:pathLst>
          </a:custGeom>
          <a:solidFill>
            <a:srgbClr val="000000">
              <a:alpha val="0"/>
            </a:srgbClr>
          </a:solidFill>
          <a:ln w="38833" cap="rnd" cmpd="sng">
            <a:solidFill>
              <a:srgbClr val="FFF9EC"/>
            </a:solidFill>
            <a:prstDash val="solid"/>
            <a:round/>
            <a:headEnd/>
            <a:tailEnd/>
          </a:ln>
          <a:effectLst>
            <a:outerShdw blurRad="25400" dist="25400" dir="5400000" algn="ctr" rotWithShape="0">
              <a:srgbClr val="AEA48D">
                <a:alpha val="84999"/>
              </a:srgbClr>
            </a:outerShdw>
          </a:effectLst>
        </p:spPr>
        <p:txBody>
          <a:bodyPr lIns="50798" tIns="50798" rIns="50798" bIns="50798" anchor="ctr"/>
          <a:lstStyle>
            <a:lvl1pPr defTabSz="830263">
              <a:defRPr sz="3600">
                <a:solidFill>
                  <a:srgbClr val="000000"/>
                </a:solidFill>
                <a:latin typeface="Helvetica Light" charset="0"/>
                <a:ea typeface="Helvetica Light" charset="0"/>
                <a:cs typeface="Helvetica Light" charset="0"/>
                <a:sym typeface="Helvetica Light" charset="0"/>
              </a:defRPr>
            </a:lvl1pPr>
            <a:lvl2pPr defTabSz="830263">
              <a:defRPr sz="3600">
                <a:solidFill>
                  <a:srgbClr val="000000"/>
                </a:solidFill>
                <a:latin typeface="Helvetica Light" charset="0"/>
                <a:ea typeface="Helvetica Light" charset="0"/>
                <a:cs typeface="Helvetica Light" charset="0"/>
                <a:sym typeface="Helvetica Light" charset="0"/>
              </a:defRPr>
            </a:lvl2pPr>
            <a:lvl3pPr defTabSz="830263">
              <a:defRPr sz="3600">
                <a:solidFill>
                  <a:srgbClr val="000000"/>
                </a:solidFill>
                <a:latin typeface="Helvetica Light" charset="0"/>
                <a:ea typeface="Helvetica Light" charset="0"/>
                <a:cs typeface="Helvetica Light" charset="0"/>
                <a:sym typeface="Helvetica Light" charset="0"/>
              </a:defRPr>
            </a:lvl3pPr>
            <a:lvl4pPr defTabSz="830263">
              <a:defRPr sz="3600">
                <a:solidFill>
                  <a:srgbClr val="000000"/>
                </a:solidFill>
                <a:latin typeface="Helvetica Light" charset="0"/>
                <a:ea typeface="Helvetica Light" charset="0"/>
                <a:cs typeface="Helvetica Light" charset="0"/>
                <a:sym typeface="Helvetica Light" charset="0"/>
              </a:defRPr>
            </a:lvl4pPr>
            <a:lvl5pPr defTabSz="830263">
              <a:defRPr sz="3600">
                <a:solidFill>
                  <a:srgbClr val="000000"/>
                </a:solidFill>
                <a:latin typeface="Helvetica Light" charset="0"/>
                <a:ea typeface="Helvetica Light" charset="0"/>
                <a:cs typeface="Helvetica Light" charset="0"/>
                <a:sym typeface="Helvetica Light" charset="0"/>
              </a:defRPr>
            </a:lvl5pPr>
            <a:lvl6pPr marL="18288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en-US" altLang="en-US" sz="2400">
              <a:solidFill>
                <a:srgbClr val="FFFFFF"/>
              </a:solidFill>
            </a:endParaRPr>
          </a:p>
        </p:txBody>
      </p:sp>
      <p:sp>
        <p:nvSpPr>
          <p:cNvPr id="3075" name="AutoShape 3"/>
          <p:cNvSpPr>
            <a:spLocks/>
          </p:cNvSpPr>
          <p:nvPr/>
        </p:nvSpPr>
        <p:spPr bwMode="auto">
          <a:xfrm rot="2315674">
            <a:off x="181943" y="1054820"/>
            <a:ext cx="1126256" cy="110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moveTo>
                  <a:pt x="2503" y="10799"/>
                </a:moveTo>
                <a:cubicBezTo>
                  <a:pt x="2503" y="15353"/>
                  <a:pt x="6217" y="19044"/>
                  <a:pt x="10799" y="19044"/>
                </a:cubicBezTo>
                <a:cubicBezTo>
                  <a:pt x="10799" y="19044"/>
                  <a:pt x="10799" y="19044"/>
                  <a:pt x="10799" y="19044"/>
                </a:cubicBezTo>
                <a:cubicBezTo>
                  <a:pt x="15382" y="19044"/>
                  <a:pt x="19096" y="15353"/>
                  <a:pt x="19096" y="10799"/>
                </a:cubicBezTo>
                <a:cubicBezTo>
                  <a:pt x="19096" y="6246"/>
                  <a:pt x="15382" y="2555"/>
                  <a:pt x="10799" y="2555"/>
                </a:cubicBezTo>
                <a:cubicBezTo>
                  <a:pt x="6217" y="2555"/>
                  <a:pt x="2503" y="6246"/>
                  <a:pt x="2503" y="10799"/>
                </a:cubicBezTo>
                <a:close/>
              </a:path>
            </a:pathLst>
          </a:custGeom>
          <a:gradFill rotWithShape="0">
            <a:gsLst>
              <a:gs pos="0">
                <a:srgbClr val="FFFDFA">
                  <a:alpha val="59999"/>
                </a:srgbClr>
              </a:gs>
              <a:gs pos="70000">
                <a:srgbClr val="FFFEFD">
                  <a:alpha val="67000"/>
                </a:srgbClr>
              </a:gs>
              <a:gs pos="100000">
                <a:srgbClr val="EED18D">
                  <a:alpha val="70000"/>
                </a:srgbClr>
              </a:gs>
            </a:gsLst>
            <a:path path="rect">
              <a:fillToRect l="-407500" t="-50000" r="507500" b="150000"/>
            </a:path>
          </a:gradFill>
          <a:ln w="10453" cap="rnd" cmpd="sng">
            <a:solidFill>
              <a:srgbClr val="C5B691"/>
            </a:solidFill>
            <a:prstDash val="solid"/>
            <a:round/>
            <a:headEnd/>
            <a:tailEnd/>
          </a:ln>
          <a:effectLst>
            <a:outerShdw blurRad="12700" dist="15000" dir="4500070" algn="ctr" rotWithShape="0">
              <a:srgbClr val="565041">
                <a:alpha val="34999"/>
              </a:srgbClr>
            </a:outerShdw>
          </a:effectLst>
        </p:spPr>
        <p:txBody>
          <a:bodyPr lIns="50798" tIns="50798" rIns="50798" bIns="50798" anchor="ctr"/>
          <a:lstStyle>
            <a:lvl1pPr defTabSz="830263">
              <a:defRPr sz="3600">
                <a:solidFill>
                  <a:srgbClr val="000000"/>
                </a:solidFill>
                <a:latin typeface="Helvetica Light" charset="0"/>
                <a:ea typeface="Helvetica Light" charset="0"/>
                <a:cs typeface="Helvetica Light" charset="0"/>
                <a:sym typeface="Helvetica Light" charset="0"/>
              </a:defRPr>
            </a:lvl1pPr>
            <a:lvl2pPr defTabSz="830263">
              <a:defRPr sz="3600">
                <a:solidFill>
                  <a:srgbClr val="000000"/>
                </a:solidFill>
                <a:latin typeface="Helvetica Light" charset="0"/>
                <a:ea typeface="Helvetica Light" charset="0"/>
                <a:cs typeface="Helvetica Light" charset="0"/>
                <a:sym typeface="Helvetica Light" charset="0"/>
              </a:defRPr>
            </a:lvl2pPr>
            <a:lvl3pPr defTabSz="830263">
              <a:defRPr sz="3600">
                <a:solidFill>
                  <a:srgbClr val="000000"/>
                </a:solidFill>
                <a:latin typeface="Helvetica Light" charset="0"/>
                <a:ea typeface="Helvetica Light" charset="0"/>
                <a:cs typeface="Helvetica Light" charset="0"/>
                <a:sym typeface="Helvetica Light" charset="0"/>
              </a:defRPr>
            </a:lvl3pPr>
            <a:lvl4pPr defTabSz="830263">
              <a:defRPr sz="3600">
                <a:solidFill>
                  <a:srgbClr val="000000"/>
                </a:solidFill>
                <a:latin typeface="Helvetica Light" charset="0"/>
                <a:ea typeface="Helvetica Light" charset="0"/>
                <a:cs typeface="Helvetica Light" charset="0"/>
                <a:sym typeface="Helvetica Light" charset="0"/>
              </a:defRPr>
            </a:lvl4pPr>
            <a:lvl5pPr defTabSz="830263">
              <a:defRPr sz="3600">
                <a:solidFill>
                  <a:srgbClr val="000000"/>
                </a:solidFill>
                <a:latin typeface="Helvetica Light" charset="0"/>
                <a:ea typeface="Helvetica Light" charset="0"/>
                <a:cs typeface="Helvetica Light" charset="0"/>
                <a:sym typeface="Helvetica Light" charset="0"/>
              </a:defRPr>
            </a:lvl5pPr>
            <a:lvl6pPr marL="18288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en-US" altLang="en-US" sz="2400">
              <a:solidFill>
                <a:srgbClr val="FFFFFF"/>
              </a:solidFill>
            </a:endParaRPr>
          </a:p>
        </p:txBody>
      </p:sp>
      <p:sp>
        <p:nvSpPr>
          <p:cNvPr id="3076" name="AutoShape 4"/>
          <p:cNvSpPr>
            <a:spLocks/>
          </p:cNvSpPr>
          <p:nvPr/>
        </p:nvSpPr>
        <p:spPr bwMode="auto">
          <a:xfrm>
            <a:off x="1012404" y="0"/>
            <a:ext cx="8131596"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254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98" tIns="50798" rIns="50798" bIns="50798" anchor="ctr"/>
          <a:lstStyle>
            <a:lvl1pPr defTabSz="830263">
              <a:defRPr sz="3600">
                <a:solidFill>
                  <a:srgbClr val="000000"/>
                </a:solidFill>
                <a:latin typeface="Helvetica Light" charset="0"/>
                <a:ea typeface="Helvetica Light" charset="0"/>
                <a:cs typeface="Helvetica Light" charset="0"/>
                <a:sym typeface="Helvetica Light" charset="0"/>
              </a:defRPr>
            </a:lvl1pPr>
            <a:lvl2pPr defTabSz="830263">
              <a:defRPr sz="3600">
                <a:solidFill>
                  <a:srgbClr val="000000"/>
                </a:solidFill>
                <a:latin typeface="Helvetica Light" charset="0"/>
                <a:ea typeface="Helvetica Light" charset="0"/>
                <a:cs typeface="Helvetica Light" charset="0"/>
                <a:sym typeface="Helvetica Light" charset="0"/>
              </a:defRPr>
            </a:lvl2pPr>
            <a:lvl3pPr defTabSz="830263">
              <a:defRPr sz="3600">
                <a:solidFill>
                  <a:srgbClr val="000000"/>
                </a:solidFill>
                <a:latin typeface="Helvetica Light" charset="0"/>
                <a:ea typeface="Helvetica Light" charset="0"/>
                <a:cs typeface="Helvetica Light" charset="0"/>
                <a:sym typeface="Helvetica Light" charset="0"/>
              </a:defRPr>
            </a:lvl3pPr>
            <a:lvl4pPr defTabSz="830263">
              <a:defRPr sz="3600">
                <a:solidFill>
                  <a:srgbClr val="000000"/>
                </a:solidFill>
                <a:latin typeface="Helvetica Light" charset="0"/>
                <a:ea typeface="Helvetica Light" charset="0"/>
                <a:cs typeface="Helvetica Light" charset="0"/>
                <a:sym typeface="Helvetica Light" charset="0"/>
              </a:defRPr>
            </a:lvl4pPr>
            <a:lvl5pPr defTabSz="830263">
              <a:defRPr sz="3600">
                <a:solidFill>
                  <a:srgbClr val="000000"/>
                </a:solidFill>
                <a:latin typeface="Helvetica Light" charset="0"/>
                <a:ea typeface="Helvetica Light" charset="0"/>
                <a:cs typeface="Helvetica Light" charset="0"/>
                <a:sym typeface="Helvetica Light" charset="0"/>
              </a:defRPr>
            </a:lvl5pPr>
            <a:lvl6pPr marL="18288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en-US" altLang="en-US" sz="2400">
              <a:solidFill>
                <a:srgbClr val="FFFFFF"/>
              </a:solidFill>
            </a:endParaRPr>
          </a:p>
        </p:txBody>
      </p:sp>
      <p:sp>
        <p:nvSpPr>
          <p:cNvPr id="3077" name="AutoShape 5"/>
          <p:cNvSpPr>
            <a:spLocks/>
          </p:cNvSpPr>
          <p:nvPr/>
        </p:nvSpPr>
        <p:spPr bwMode="auto">
          <a:xfrm>
            <a:off x="1014637" y="0"/>
            <a:ext cx="7255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outerShdw blurRad="38100" dist="38000" dir="10800000" algn="ctr" rotWithShape="0">
              <a:srgbClr val="706B60">
                <a:alpha val="25000"/>
              </a:srgbClr>
            </a:outerShdw>
          </a:effectLst>
          <a:extLst>
            <a:ext uri="{91240B29-F687-4F45-9708-019B960494DF}">
              <a14:hiddenLine xmlns:a14="http://schemas.microsoft.com/office/drawing/2010/main" w="25400" cap="rnd" cmpd="sng">
                <a:solidFill>
                  <a:srgbClr val="000000"/>
                </a:solidFill>
                <a:prstDash val="solid"/>
                <a:round/>
                <a:headEnd/>
                <a:tailEnd/>
              </a14:hiddenLine>
            </a:ext>
          </a:extLst>
        </p:spPr>
        <p:txBody>
          <a:bodyPr lIns="50798" tIns="50798" rIns="50798" bIns="50798" anchor="ctr"/>
          <a:lstStyle>
            <a:lvl1pPr defTabSz="830263">
              <a:defRPr sz="3600">
                <a:solidFill>
                  <a:srgbClr val="000000"/>
                </a:solidFill>
                <a:latin typeface="Helvetica Light" charset="0"/>
                <a:ea typeface="Helvetica Light" charset="0"/>
                <a:cs typeface="Helvetica Light" charset="0"/>
                <a:sym typeface="Helvetica Light" charset="0"/>
              </a:defRPr>
            </a:lvl1pPr>
            <a:lvl2pPr defTabSz="830263">
              <a:defRPr sz="3600">
                <a:solidFill>
                  <a:srgbClr val="000000"/>
                </a:solidFill>
                <a:latin typeface="Helvetica Light" charset="0"/>
                <a:ea typeface="Helvetica Light" charset="0"/>
                <a:cs typeface="Helvetica Light" charset="0"/>
                <a:sym typeface="Helvetica Light" charset="0"/>
              </a:defRPr>
            </a:lvl2pPr>
            <a:lvl3pPr defTabSz="830263">
              <a:defRPr sz="3600">
                <a:solidFill>
                  <a:srgbClr val="000000"/>
                </a:solidFill>
                <a:latin typeface="Helvetica Light" charset="0"/>
                <a:ea typeface="Helvetica Light" charset="0"/>
                <a:cs typeface="Helvetica Light" charset="0"/>
                <a:sym typeface="Helvetica Light" charset="0"/>
              </a:defRPr>
            </a:lvl3pPr>
            <a:lvl4pPr defTabSz="830263">
              <a:defRPr sz="3600">
                <a:solidFill>
                  <a:srgbClr val="000000"/>
                </a:solidFill>
                <a:latin typeface="Helvetica Light" charset="0"/>
                <a:ea typeface="Helvetica Light" charset="0"/>
                <a:cs typeface="Helvetica Light" charset="0"/>
                <a:sym typeface="Helvetica Light" charset="0"/>
              </a:defRPr>
            </a:lvl4pPr>
            <a:lvl5pPr defTabSz="830263">
              <a:defRPr sz="3600">
                <a:solidFill>
                  <a:srgbClr val="000000"/>
                </a:solidFill>
                <a:latin typeface="Helvetica Light" charset="0"/>
                <a:ea typeface="Helvetica Light" charset="0"/>
                <a:cs typeface="Helvetica Light" charset="0"/>
                <a:sym typeface="Helvetica Light" charset="0"/>
              </a:defRPr>
            </a:lvl5pPr>
            <a:lvl6pPr marL="18288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8302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en-US" altLang="en-US" sz="2400">
              <a:solidFill>
                <a:srgbClr val="FFFFFF"/>
              </a:solidFill>
            </a:endParaRPr>
          </a:p>
        </p:txBody>
      </p:sp>
      <p:pic>
        <p:nvPicPr>
          <p:cNvPr id="3078" name="Picture 6" descr="imag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00" y="889620"/>
            <a:ext cx="7058918" cy="495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469866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94680" y="126133"/>
            <a:ext cx="8382744" cy="443135"/>
          </a:xfrm>
        </p:spPr>
        <p:txBody>
          <a:bodyPr lIns="0" tIns="0" rIns="0" bIns="0" anchor="t"/>
          <a:lstStyle/>
          <a:p>
            <a:pPr algn="l" defTabSz="913028">
              <a:lnSpc>
                <a:spcPct val="90000"/>
              </a:lnSpc>
            </a:pPr>
            <a:r>
              <a:rPr lang="en-US" altLang="en-US" sz="2800" b="1" dirty="0">
                <a:solidFill>
                  <a:srgbClr val="FFFFFF"/>
                </a:solidFill>
                <a:latin typeface="Helvetica" charset="0"/>
                <a:ea typeface="Helvetica" charset="0"/>
                <a:cs typeface="Helvetica" charset="0"/>
                <a:sym typeface="Helvetica" charset="0"/>
              </a:rPr>
              <a:t>Microsoft Project </a:t>
            </a:r>
            <a:r>
              <a:rPr lang="en-US" altLang="en-US" sz="2800" b="1" dirty="0" smtClean="0">
                <a:solidFill>
                  <a:srgbClr val="FFFFFF"/>
                </a:solidFill>
                <a:latin typeface="Helvetica" charset="0"/>
                <a:ea typeface="Helvetica" charset="0"/>
                <a:cs typeface="Helvetica" charset="0"/>
                <a:sym typeface="Helvetica" charset="0"/>
              </a:rPr>
              <a:t>  </a:t>
            </a:r>
            <a:r>
              <a:rPr lang="en-US" altLang="en-US" sz="2800" b="1" dirty="0">
                <a:solidFill>
                  <a:srgbClr val="FFFFFF"/>
                </a:solidFill>
                <a:latin typeface="Helvetica" charset="0"/>
                <a:ea typeface="Helvetica" charset="0"/>
                <a:cs typeface="Helvetica" charset="0"/>
                <a:sym typeface="Helvetica" charset="0"/>
              </a:rPr>
              <a:t>Customer Success</a:t>
            </a:r>
            <a:endParaRPr lang="en-US" altLang="en-US" dirty="0" smtClean="0"/>
          </a:p>
        </p:txBody>
      </p:sp>
      <p:sp>
        <p:nvSpPr>
          <p:cNvPr id="51202" name="Rectangle 2"/>
          <p:cNvSpPr>
            <a:spLocks noGrp="1" noChangeArrowheads="1"/>
          </p:cNvSpPr>
          <p:nvPr>
            <p:ph type="body" idx="1"/>
          </p:nvPr>
        </p:nvSpPr>
        <p:spPr>
          <a:xfrm>
            <a:off x="236637" y="457200"/>
            <a:ext cx="8381628" cy="688033"/>
          </a:xfrm>
          <a:gradFill rotWithShape="0">
            <a:gsLst>
              <a:gs pos="0">
                <a:srgbClr val="0E4D0A"/>
              </a:gs>
              <a:gs pos="20000">
                <a:srgbClr val="0F4B0B"/>
              </a:gs>
              <a:gs pos="100000">
                <a:srgbClr val="0B3908"/>
              </a:gs>
            </a:gsLst>
            <a:lin ang="5400000"/>
          </a:gradFill>
          <a:effectLst>
            <a:outerShdw blurRad="38100" dist="23000" dir="5400000" algn="ctr"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nchor="t">
            <a:normAutofit/>
          </a:bodyPr>
          <a:lstStyle/>
          <a:p>
            <a:pPr marL="0" indent="0" defTabSz="913028">
              <a:lnSpc>
                <a:spcPct val="90000"/>
              </a:lnSpc>
              <a:spcBef>
                <a:spcPts val="492"/>
              </a:spcBef>
              <a:buNone/>
              <a:defRPr/>
            </a:pPr>
            <a:r>
              <a:rPr lang="en-US" sz="3600" b="1" dirty="0">
                <a:solidFill>
                  <a:srgbClr val="FFFFFF"/>
                </a:solidFill>
                <a:latin typeface="Helvetica" charset="0"/>
                <a:ea typeface="Helvetica" charset="0"/>
                <a:cs typeface="Helvetica" charset="0"/>
                <a:sym typeface="Helvetica" charset="0"/>
              </a:rPr>
              <a:t>Schlumberger</a:t>
            </a:r>
            <a:endParaRPr lang="en-US" sz="4000" dirty="0" smtClean="0"/>
          </a:p>
        </p:txBody>
      </p:sp>
      <p:grpSp>
        <p:nvGrpSpPr>
          <p:cNvPr id="51203" name="Group 3"/>
          <p:cNvGrpSpPr>
            <a:grpSpLocks/>
          </p:cNvGrpSpPr>
          <p:nvPr/>
        </p:nvGrpSpPr>
        <p:grpSpPr bwMode="auto">
          <a:xfrm>
            <a:off x="338213" y="1539255"/>
            <a:ext cx="8619381" cy="5080992"/>
            <a:chOff x="0" y="0"/>
            <a:chExt cx="966" cy="569"/>
          </a:xfrm>
        </p:grpSpPr>
        <p:sp>
          <p:nvSpPr>
            <p:cNvPr id="20485" name="AutoShape 4"/>
            <p:cNvSpPr>
              <a:spLocks/>
            </p:cNvSpPr>
            <p:nvPr/>
          </p:nvSpPr>
          <p:spPr bwMode="auto">
            <a:xfrm>
              <a:off x="0" y="0"/>
              <a:ext cx="966" cy="569"/>
            </a:xfrm>
            <a:custGeom>
              <a:avLst/>
              <a:gdLst>
                <a:gd name="T0" fmla="*/ 22 w 21600"/>
                <a:gd name="T1" fmla="*/ 8 h 21600"/>
                <a:gd name="T2" fmla="*/ 22 w 21600"/>
                <a:gd name="T3" fmla="*/ 8 h 21600"/>
                <a:gd name="T4" fmla="*/ 22 w 21600"/>
                <a:gd name="T5" fmla="*/ 8 h 21600"/>
                <a:gd name="T6" fmla="*/ 22 w 21600"/>
                <a:gd name="T7" fmla="*/ 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0486" name="AutoShape 5"/>
            <p:cNvSpPr>
              <a:spLocks/>
            </p:cNvSpPr>
            <p:nvPr/>
          </p:nvSpPr>
          <p:spPr bwMode="auto">
            <a:xfrm>
              <a:off x="0" y="0"/>
              <a:ext cx="966" cy="561"/>
            </a:xfrm>
            <a:custGeom>
              <a:avLst/>
              <a:gdLst>
                <a:gd name="T0" fmla="*/ 22 w 21600"/>
                <a:gd name="T1" fmla="*/ 7 h 21600"/>
                <a:gd name="T2" fmla="*/ 22 w 21600"/>
                <a:gd name="T3" fmla="*/ 7 h 21600"/>
                <a:gd name="T4" fmla="*/ 22 w 21600"/>
                <a:gd name="T5" fmla="*/ 7 h 21600"/>
                <a:gd name="T6" fmla="*/ 22 w 21600"/>
                <a:gd name="T7" fmla="*/ 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0" tIns="76200" rIns="127000" bIns="7620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a:solidFill>
                    <a:srgbClr val="FFFFFF"/>
                  </a:solidFill>
                  <a:latin typeface="Helvetica" charset="0"/>
                  <a:ea typeface="Helvetica" charset="0"/>
                  <a:cs typeface="Helvetica" charset="0"/>
                  <a:sym typeface="Helvetica" charset="0"/>
                </a:rPr>
                <a:t>Our enterprise project management solution has improved processes at Schlumberger, reducing costs, accelerating schedules, and delivering even better service to clients.</a:t>
              </a:r>
              <a:endParaRPr lang="en-US" altLang="en-US" sz="1800">
                <a:solidFill>
                  <a:srgbClr val="FFFFFF"/>
                </a:solidFill>
                <a:latin typeface="Helvetica" charset="0"/>
                <a:ea typeface="Helvetica" charset="0"/>
                <a:cs typeface="Helvetica" charset="0"/>
                <a:sym typeface="Helvetica" charset="0"/>
              </a:endParaRPr>
            </a:p>
            <a:p>
              <a:pPr algn="l" eaLnBrk="1"/>
              <a:endParaRPr lang="en-US" altLang="en-US">
                <a:solidFill>
                  <a:srgbClr val="FFFFFF"/>
                </a:solidFill>
                <a:latin typeface="Helvetica" charset="0"/>
                <a:ea typeface="Helvetica" charset="0"/>
                <a:cs typeface="Helvetica" charset="0"/>
                <a:sym typeface="Helvetica" charset="0"/>
              </a:endParaRPr>
            </a:p>
            <a:p>
              <a:pPr algn="l" eaLnBrk="1"/>
              <a:r>
                <a:rPr lang="en-US" altLang="en-US">
                  <a:solidFill>
                    <a:srgbClr val="FFFFFF"/>
                  </a:solidFill>
                  <a:latin typeface="Helvetica" charset="0"/>
                  <a:ea typeface="Helvetica" charset="0"/>
                  <a:cs typeface="Helvetica" charset="0"/>
                  <a:sym typeface="Helvetica" charset="0"/>
                </a:rPr>
                <a:t>Vishy Narayanamurthy</a:t>
              </a:r>
              <a:br>
                <a:rPr lang="en-US" altLang="en-US">
                  <a:solidFill>
                    <a:srgbClr val="FFFFFF"/>
                  </a:solidFill>
                  <a:latin typeface="Helvetica" charset="0"/>
                  <a:ea typeface="Helvetica" charset="0"/>
                  <a:cs typeface="Helvetica" charset="0"/>
                  <a:sym typeface="Helvetica" charset="0"/>
                </a:rPr>
              </a:br>
              <a:r>
                <a:rPr lang="en-US" altLang="en-US">
                  <a:solidFill>
                    <a:srgbClr val="FFFFFF"/>
                  </a:solidFill>
                  <a:latin typeface="Helvetica" charset="0"/>
                  <a:ea typeface="Helvetica" charset="0"/>
                  <a:cs typeface="Helvetica" charset="0"/>
                  <a:sym typeface="Helvetica" charset="0"/>
                </a:rPr>
                <a:t>IT Project Manager for Avance, Schlumberger</a:t>
              </a:r>
              <a:endParaRPr lang="en-US" altLang="en-US"/>
            </a:p>
          </p:txBody>
        </p:sp>
      </p:grpSp>
    </p:spTree>
    <p:extLst>
      <p:ext uri="{BB962C8B-B14F-4D97-AF65-F5344CB8AC3E}">
        <p14:creationId xmlns:p14="http://schemas.microsoft.com/office/powerpoint/2010/main" val="2462874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vertical)">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294680" y="126133"/>
            <a:ext cx="8382744" cy="443135"/>
          </a:xfrm>
        </p:spPr>
        <p:txBody>
          <a:bodyPr lIns="0" tIns="0" rIns="0" bIns="0" anchor="t"/>
          <a:lstStyle/>
          <a:p>
            <a:pPr algn="l" defTabSz="913028">
              <a:lnSpc>
                <a:spcPct val="90000"/>
              </a:lnSpc>
            </a:pPr>
            <a:r>
              <a:rPr lang="en-US" altLang="en-US" sz="2800" b="1" dirty="0">
                <a:solidFill>
                  <a:srgbClr val="FFFFFF"/>
                </a:solidFill>
                <a:latin typeface="Helvetica" charset="0"/>
                <a:ea typeface="Helvetica" charset="0"/>
                <a:cs typeface="Helvetica" charset="0"/>
                <a:sym typeface="Helvetica" charset="0"/>
              </a:rPr>
              <a:t>Microsoft Project </a:t>
            </a:r>
            <a:r>
              <a:rPr lang="en-US" altLang="en-US" sz="2800" b="1" dirty="0" smtClean="0">
                <a:solidFill>
                  <a:srgbClr val="FFFFFF"/>
                </a:solidFill>
                <a:latin typeface="Helvetica" charset="0"/>
                <a:ea typeface="Helvetica" charset="0"/>
                <a:cs typeface="Helvetica" charset="0"/>
                <a:sym typeface="Helvetica" charset="0"/>
              </a:rPr>
              <a:t>  </a:t>
            </a:r>
            <a:r>
              <a:rPr lang="en-US" altLang="en-US" sz="2800" b="1" dirty="0">
                <a:solidFill>
                  <a:srgbClr val="FFFFFF"/>
                </a:solidFill>
                <a:latin typeface="Helvetica" charset="0"/>
                <a:ea typeface="Helvetica" charset="0"/>
                <a:cs typeface="Helvetica" charset="0"/>
                <a:sym typeface="Helvetica" charset="0"/>
              </a:rPr>
              <a:t>Customer Success</a:t>
            </a:r>
            <a:endParaRPr lang="en-US" altLang="en-US" dirty="0" smtClean="0"/>
          </a:p>
        </p:txBody>
      </p:sp>
      <p:sp>
        <p:nvSpPr>
          <p:cNvPr id="21507" name="Rectangle 2"/>
          <p:cNvSpPr>
            <a:spLocks noGrp="1" noChangeArrowheads="1"/>
          </p:cNvSpPr>
          <p:nvPr>
            <p:ph type="body" idx="1"/>
          </p:nvPr>
        </p:nvSpPr>
        <p:spPr>
          <a:xfrm>
            <a:off x="236637" y="702098"/>
            <a:ext cx="8381628" cy="443135"/>
          </a:xfrm>
        </p:spPr>
        <p:txBody>
          <a:bodyPr lIns="0" tIns="0" rIns="0" bIns="0" anchor="t">
            <a:normAutofit lnSpcReduction="10000"/>
          </a:bodyPr>
          <a:lstStyle/>
          <a:p>
            <a:pPr marL="0" indent="0" defTabSz="409635"/>
            <a:endParaRPr lang="en-US" altLang="en-US" smtClean="0"/>
          </a:p>
        </p:txBody>
      </p:sp>
      <p:grpSp>
        <p:nvGrpSpPr>
          <p:cNvPr id="52227" name="Group 3"/>
          <p:cNvGrpSpPr>
            <a:grpSpLocks/>
          </p:cNvGrpSpPr>
          <p:nvPr/>
        </p:nvGrpSpPr>
        <p:grpSpPr bwMode="auto">
          <a:xfrm>
            <a:off x="387326" y="1475631"/>
            <a:ext cx="8197453" cy="4945931"/>
            <a:chOff x="0" y="0"/>
            <a:chExt cx="918" cy="554"/>
          </a:xfrm>
        </p:grpSpPr>
        <p:sp>
          <p:nvSpPr>
            <p:cNvPr id="21512" name="AutoShape 4"/>
            <p:cNvSpPr>
              <a:spLocks/>
            </p:cNvSpPr>
            <p:nvPr/>
          </p:nvSpPr>
          <p:spPr bwMode="auto">
            <a:xfrm>
              <a:off x="0" y="0"/>
              <a:ext cx="918" cy="554"/>
            </a:xfrm>
            <a:custGeom>
              <a:avLst/>
              <a:gdLst>
                <a:gd name="T0" fmla="*/ 20 w 21600"/>
                <a:gd name="T1" fmla="*/ 7 h 21600"/>
                <a:gd name="T2" fmla="*/ 20 w 21600"/>
                <a:gd name="T3" fmla="*/ 7 h 21600"/>
                <a:gd name="T4" fmla="*/ 20 w 21600"/>
                <a:gd name="T5" fmla="*/ 7 h 21600"/>
                <a:gd name="T6" fmla="*/ 20 w 21600"/>
                <a:gd name="T7" fmla="*/ 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1513" name="AutoShape 5"/>
            <p:cNvSpPr>
              <a:spLocks/>
            </p:cNvSpPr>
            <p:nvPr/>
          </p:nvSpPr>
          <p:spPr bwMode="auto">
            <a:xfrm>
              <a:off x="0" y="0"/>
              <a:ext cx="918" cy="554"/>
            </a:xfrm>
            <a:custGeom>
              <a:avLst/>
              <a:gdLst>
                <a:gd name="T0" fmla="*/ 20 w 21600"/>
                <a:gd name="T1" fmla="*/ 7 h 21600"/>
                <a:gd name="T2" fmla="*/ 20 w 21600"/>
                <a:gd name="T3" fmla="*/ 7 h 21600"/>
                <a:gd name="T4" fmla="*/ 20 w 21600"/>
                <a:gd name="T5" fmla="*/ 7 h 21600"/>
                <a:gd name="T6" fmla="*/ 20 w 21600"/>
                <a:gd name="T7" fmla="*/ 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0" tIns="76200" rIns="127000" bIns="7620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3200" dirty="0">
                  <a:solidFill>
                    <a:srgbClr val="FFFFFF"/>
                  </a:solidFill>
                  <a:latin typeface="Helvetica" charset="0"/>
                  <a:ea typeface="Helvetica" charset="0"/>
                  <a:cs typeface="Helvetica" charset="0"/>
                  <a:sym typeface="Helvetica" charset="0"/>
                </a:rPr>
                <a:t>Project Server </a:t>
              </a:r>
              <a:r>
                <a:rPr lang="en-US" altLang="en-US" sz="3200" dirty="0" smtClean="0">
                  <a:solidFill>
                    <a:srgbClr val="FFFFFF"/>
                  </a:solidFill>
                  <a:latin typeface="Helvetica" charset="0"/>
                  <a:ea typeface="Helvetica" charset="0"/>
                  <a:cs typeface="Helvetica" charset="0"/>
                  <a:sym typeface="Helvetica" charset="0"/>
                </a:rPr>
                <a:t>  </a:t>
              </a:r>
              <a:r>
                <a:rPr lang="en-US" altLang="en-US" sz="3200" dirty="0">
                  <a:solidFill>
                    <a:srgbClr val="FFFFFF"/>
                  </a:solidFill>
                  <a:latin typeface="Helvetica" charset="0"/>
                  <a:ea typeface="Helvetica" charset="0"/>
                  <a:cs typeface="Helvetica" charset="0"/>
                  <a:sym typeface="Helvetica" charset="0"/>
                </a:rPr>
                <a:t>is a very flexible product. We can configure it to meet the different scheduling requirements of our internal customers.</a:t>
              </a:r>
              <a:endParaRPr lang="en-US" altLang="en-US" sz="1800" dirty="0">
                <a:solidFill>
                  <a:srgbClr val="FFFFFF"/>
                </a:solidFill>
                <a:latin typeface="Helvetica" charset="0"/>
                <a:ea typeface="Helvetica" charset="0"/>
                <a:cs typeface="Helvetica" charset="0"/>
                <a:sym typeface="Helvetica" charset="0"/>
              </a:endParaRPr>
            </a:p>
            <a:p>
              <a:pPr algn="l" eaLnBrk="1"/>
              <a:endParaRPr lang="en-US" altLang="en-US" sz="3200" dirty="0">
                <a:solidFill>
                  <a:srgbClr val="FFFFFF"/>
                </a:solidFill>
                <a:latin typeface="Helvetica" charset="0"/>
                <a:ea typeface="Helvetica" charset="0"/>
                <a:cs typeface="Helvetica" charset="0"/>
                <a:sym typeface="Helvetica" charset="0"/>
              </a:endParaRPr>
            </a:p>
            <a:p>
              <a:pPr algn="l" eaLnBrk="1"/>
              <a:r>
                <a:rPr lang="en-US" altLang="en-US" sz="3200" dirty="0" err="1">
                  <a:solidFill>
                    <a:srgbClr val="FFFFFF"/>
                  </a:solidFill>
                  <a:latin typeface="Helvetica" charset="0"/>
                  <a:ea typeface="Helvetica" charset="0"/>
                  <a:cs typeface="Helvetica" charset="0"/>
                  <a:sym typeface="Helvetica" charset="0"/>
                </a:rPr>
                <a:t>Liesl</a:t>
              </a:r>
              <a:r>
                <a:rPr lang="en-US" altLang="en-US" sz="3200" dirty="0">
                  <a:solidFill>
                    <a:srgbClr val="FFFFFF"/>
                  </a:solidFill>
                  <a:latin typeface="Helvetica" charset="0"/>
                  <a:ea typeface="Helvetica" charset="0"/>
                  <a:cs typeface="Helvetica" charset="0"/>
                  <a:sym typeface="Helvetica" charset="0"/>
                </a:rPr>
                <a:t> </a:t>
              </a:r>
              <a:r>
                <a:rPr lang="en-US" altLang="en-US" sz="3200" dirty="0" err="1">
                  <a:solidFill>
                    <a:srgbClr val="FFFFFF"/>
                  </a:solidFill>
                  <a:latin typeface="Helvetica" charset="0"/>
                  <a:ea typeface="Helvetica" charset="0"/>
                  <a:cs typeface="Helvetica" charset="0"/>
                  <a:sym typeface="Helvetica" charset="0"/>
                </a:rPr>
                <a:t>Andrico</a:t>
              </a:r>
              <a:r>
                <a:rPr lang="en-US" altLang="en-US" sz="3200" dirty="0">
                  <a:solidFill>
                    <a:srgbClr val="FFFFFF"/>
                  </a:solidFill>
                  <a:latin typeface="Helvetica" charset="0"/>
                  <a:ea typeface="Helvetica" charset="0"/>
                  <a:cs typeface="Helvetica" charset="0"/>
                  <a:sym typeface="Helvetica" charset="0"/>
                </a:rPr>
                <a:t/>
              </a:r>
              <a:br>
                <a:rPr lang="en-US" altLang="en-US" sz="3200" dirty="0">
                  <a:solidFill>
                    <a:srgbClr val="FFFFFF"/>
                  </a:solidFill>
                  <a:latin typeface="Helvetica" charset="0"/>
                  <a:ea typeface="Helvetica" charset="0"/>
                  <a:cs typeface="Helvetica" charset="0"/>
                  <a:sym typeface="Helvetica" charset="0"/>
                </a:rPr>
              </a:br>
              <a:r>
                <a:rPr lang="en-US" altLang="en-US" sz="3200" dirty="0">
                  <a:solidFill>
                    <a:srgbClr val="FFFFFF"/>
                  </a:solidFill>
                  <a:latin typeface="Helvetica" charset="0"/>
                  <a:ea typeface="Helvetica" charset="0"/>
                  <a:cs typeface="Helvetica" charset="0"/>
                  <a:sym typeface="Helvetica" charset="0"/>
                </a:rPr>
                <a:t>System Analyst, Enterprise Scheduling Team</a:t>
              </a:r>
              <a:br>
                <a:rPr lang="en-US" altLang="en-US" sz="3200" dirty="0">
                  <a:solidFill>
                    <a:srgbClr val="FFFFFF"/>
                  </a:solidFill>
                  <a:latin typeface="Helvetica" charset="0"/>
                  <a:ea typeface="Helvetica" charset="0"/>
                  <a:cs typeface="Helvetica" charset="0"/>
                  <a:sym typeface="Helvetica" charset="0"/>
                </a:rPr>
              </a:br>
              <a:r>
                <a:rPr lang="en-US" altLang="en-US" sz="3200" dirty="0">
                  <a:solidFill>
                    <a:srgbClr val="FFFFFF"/>
                  </a:solidFill>
                  <a:latin typeface="Helvetica" charset="0"/>
                  <a:ea typeface="Helvetica" charset="0"/>
                  <a:cs typeface="Helvetica" charset="0"/>
                  <a:sym typeface="Helvetica" charset="0"/>
                </a:rPr>
                <a:t>Intel</a:t>
              </a:r>
              <a:endParaRPr lang="en-US" altLang="en-US" dirty="0"/>
            </a:p>
          </p:txBody>
        </p:sp>
      </p:grpSp>
      <p:grpSp>
        <p:nvGrpSpPr>
          <p:cNvPr id="21509" name="Group 6"/>
          <p:cNvGrpSpPr>
            <a:grpSpLocks/>
          </p:cNvGrpSpPr>
          <p:nvPr/>
        </p:nvGrpSpPr>
        <p:grpSpPr bwMode="auto">
          <a:xfrm>
            <a:off x="236637" y="702097"/>
            <a:ext cx="8381628" cy="741164"/>
            <a:chOff x="0" y="0"/>
            <a:chExt cx="939" cy="83"/>
          </a:xfrm>
        </p:grpSpPr>
        <p:sp>
          <p:nvSpPr>
            <p:cNvPr id="52231" name="AutoShape 7"/>
            <p:cNvSpPr>
              <a:spLocks/>
            </p:cNvSpPr>
            <p:nvPr/>
          </p:nvSpPr>
          <p:spPr bwMode="auto">
            <a:xfrm>
              <a:off x="0" y="0"/>
              <a:ext cx="939" cy="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0E4D0A"/>
                </a:gs>
                <a:gs pos="20000">
                  <a:srgbClr val="0F4B0B"/>
                </a:gs>
                <a:gs pos="100000">
                  <a:srgbClr val="0B3908"/>
                </a:gs>
              </a:gsLst>
              <a:lin ang="5400000"/>
            </a:gradFill>
            <a:ln>
              <a:noFill/>
            </a:ln>
            <a:effectLst>
              <a:outerShdw blurRad="38100" dist="23000" dir="54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lIns="0" tIns="0" rIns="0" bIns="0" anchor="ctr"/>
            <a:lstStyle/>
            <a:p>
              <a:pPr>
                <a:defRPr/>
              </a:pPr>
              <a:endParaRPr lang="en-US" sz="1700">
                <a:solidFill>
                  <a:srgbClr val="FFFFFF"/>
                </a:solidFill>
              </a:endParaRPr>
            </a:p>
          </p:txBody>
        </p:sp>
        <p:sp>
          <p:nvSpPr>
            <p:cNvPr id="21511" name="AutoShape 8"/>
            <p:cNvSpPr>
              <a:spLocks/>
            </p:cNvSpPr>
            <p:nvPr/>
          </p:nvSpPr>
          <p:spPr bwMode="auto">
            <a:xfrm>
              <a:off x="0" y="0"/>
              <a:ext cx="939" cy="82"/>
            </a:xfrm>
            <a:custGeom>
              <a:avLst/>
              <a:gdLst>
                <a:gd name="T0" fmla="*/ 20 w 21600"/>
                <a:gd name="T1" fmla="*/ 0 h 21600"/>
                <a:gd name="T2" fmla="*/ 20 w 21600"/>
                <a:gd name="T3" fmla="*/ 0 h 21600"/>
                <a:gd name="T4" fmla="*/ 20 w 21600"/>
                <a:gd name="T5" fmla="*/ 0 h 21600"/>
                <a:gd name="T6" fmla="*/ 2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lnSpc>
                  <a:spcPct val="90000"/>
                </a:lnSpc>
                <a:spcBef>
                  <a:spcPts val="492"/>
                </a:spcBef>
              </a:pPr>
              <a:r>
                <a:rPr lang="en-US" altLang="en-US" sz="4800" b="1">
                  <a:solidFill>
                    <a:srgbClr val="FFFFFF"/>
                  </a:solidFill>
                  <a:latin typeface="Helvetica" charset="0"/>
                  <a:ea typeface="Helvetica" charset="0"/>
                  <a:cs typeface="Helvetica" charset="0"/>
                  <a:sym typeface="Helvetica" charset="0"/>
                </a:rPr>
                <a:t>Intel</a:t>
              </a:r>
              <a:endParaRPr lang="en-US" altLang="en-US"/>
            </a:p>
          </p:txBody>
        </p:sp>
      </p:grpSp>
    </p:spTree>
    <p:extLst>
      <p:ext uri="{BB962C8B-B14F-4D97-AF65-F5344CB8AC3E}">
        <p14:creationId xmlns:p14="http://schemas.microsoft.com/office/powerpoint/2010/main" val="42354242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linds(vertical)">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294680" y="126133"/>
            <a:ext cx="8382744" cy="443135"/>
          </a:xfrm>
        </p:spPr>
        <p:txBody>
          <a:bodyPr lIns="0" tIns="0" rIns="0" bIns="0" anchor="t"/>
          <a:lstStyle/>
          <a:p>
            <a:pPr algn="l" defTabSz="913028">
              <a:lnSpc>
                <a:spcPct val="90000"/>
              </a:lnSpc>
            </a:pPr>
            <a:r>
              <a:rPr lang="en-US" altLang="en-US" sz="2800" b="1" dirty="0">
                <a:solidFill>
                  <a:srgbClr val="FFFFFF"/>
                </a:solidFill>
                <a:latin typeface="Helvetica" charset="0"/>
                <a:ea typeface="Helvetica" charset="0"/>
                <a:cs typeface="Helvetica" charset="0"/>
                <a:sym typeface="Helvetica" charset="0"/>
              </a:rPr>
              <a:t>Microsoft Project </a:t>
            </a:r>
            <a:r>
              <a:rPr lang="en-US" altLang="en-US" sz="2800" b="1" dirty="0" smtClean="0">
                <a:solidFill>
                  <a:srgbClr val="FFFFFF"/>
                </a:solidFill>
                <a:latin typeface="Helvetica" charset="0"/>
                <a:ea typeface="Helvetica" charset="0"/>
                <a:cs typeface="Helvetica" charset="0"/>
                <a:sym typeface="Helvetica" charset="0"/>
              </a:rPr>
              <a:t>  </a:t>
            </a:r>
            <a:r>
              <a:rPr lang="en-US" altLang="en-US" sz="2800" b="1" dirty="0">
                <a:solidFill>
                  <a:srgbClr val="FFFFFF"/>
                </a:solidFill>
                <a:latin typeface="Helvetica" charset="0"/>
                <a:ea typeface="Helvetica" charset="0"/>
                <a:cs typeface="Helvetica" charset="0"/>
                <a:sym typeface="Helvetica" charset="0"/>
              </a:rPr>
              <a:t>Customer Success</a:t>
            </a:r>
            <a:endParaRPr lang="en-US" altLang="en-US" dirty="0" smtClean="0"/>
          </a:p>
        </p:txBody>
      </p:sp>
      <p:grpSp>
        <p:nvGrpSpPr>
          <p:cNvPr id="53250" name="Group 2"/>
          <p:cNvGrpSpPr>
            <a:grpSpLocks/>
          </p:cNvGrpSpPr>
          <p:nvPr/>
        </p:nvGrpSpPr>
        <p:grpSpPr bwMode="auto">
          <a:xfrm>
            <a:off x="388442" y="1543721"/>
            <a:ext cx="8382744" cy="5261818"/>
            <a:chOff x="0" y="0"/>
            <a:chExt cx="939" cy="590"/>
          </a:xfrm>
        </p:grpSpPr>
        <p:sp>
          <p:nvSpPr>
            <p:cNvPr id="22535" name="AutoShape 3"/>
            <p:cNvSpPr>
              <a:spLocks/>
            </p:cNvSpPr>
            <p:nvPr/>
          </p:nvSpPr>
          <p:spPr bwMode="auto">
            <a:xfrm>
              <a:off x="0" y="0"/>
              <a:ext cx="939" cy="590"/>
            </a:xfrm>
            <a:custGeom>
              <a:avLst/>
              <a:gdLst>
                <a:gd name="T0" fmla="*/ 20 w 21600"/>
                <a:gd name="T1" fmla="*/ 8 h 21600"/>
                <a:gd name="T2" fmla="*/ 20 w 21600"/>
                <a:gd name="T3" fmla="*/ 8 h 21600"/>
                <a:gd name="T4" fmla="*/ 20 w 21600"/>
                <a:gd name="T5" fmla="*/ 8 h 21600"/>
                <a:gd name="T6" fmla="*/ 20 w 21600"/>
                <a:gd name="T7" fmla="*/ 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adFill rotWithShape="0">
              <a:gsLst>
                <a:gs pos="0">
                  <a:srgbClr val="5ABAFF"/>
                </a:gs>
                <a:gs pos="100000">
                  <a:srgbClr val="00416F"/>
                </a:gs>
              </a:gsLst>
              <a:path path="rect">
                <a:fillToRect l="50000" t="50000" r="50000" b="50000"/>
              </a:path>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2536" name="AutoShape 4"/>
            <p:cNvSpPr>
              <a:spLocks/>
            </p:cNvSpPr>
            <p:nvPr/>
          </p:nvSpPr>
          <p:spPr bwMode="auto">
            <a:xfrm>
              <a:off x="0" y="0"/>
              <a:ext cx="939" cy="518"/>
            </a:xfrm>
            <a:custGeom>
              <a:avLst/>
              <a:gdLst>
                <a:gd name="T0" fmla="*/ 20 w 21600"/>
                <a:gd name="T1" fmla="*/ 6 h 21600"/>
                <a:gd name="T2" fmla="*/ 20 w 21600"/>
                <a:gd name="T3" fmla="*/ 6 h 21600"/>
                <a:gd name="T4" fmla="*/ 20 w 21600"/>
                <a:gd name="T5" fmla="*/ 6 h 21600"/>
                <a:gd name="T6" fmla="*/ 20 w 21600"/>
                <a:gd name="T7" fmla="*/ 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0" tIns="76200" rIns="127000" bIns="7620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700" dirty="0">
                  <a:solidFill>
                    <a:srgbClr val="FFFFFF"/>
                  </a:solidFill>
                  <a:latin typeface="Helvetica" charset="0"/>
                  <a:ea typeface="Helvetica" charset="0"/>
                  <a:cs typeface="Helvetica" charset="0"/>
                  <a:sym typeface="Helvetica" charset="0"/>
                </a:rPr>
                <a:t>We chose Project Server </a:t>
              </a:r>
              <a:r>
                <a:rPr lang="en-US" altLang="en-US" sz="2700" dirty="0" smtClean="0">
                  <a:solidFill>
                    <a:srgbClr val="FFFFFF"/>
                  </a:solidFill>
                  <a:latin typeface="Helvetica" charset="0"/>
                  <a:ea typeface="Helvetica" charset="0"/>
                  <a:cs typeface="Helvetica" charset="0"/>
                  <a:sym typeface="Helvetica" charset="0"/>
                </a:rPr>
                <a:t>  </a:t>
              </a:r>
              <a:r>
                <a:rPr lang="en-US" altLang="en-US" sz="2700" dirty="0">
                  <a:solidFill>
                    <a:srgbClr val="FFFFFF"/>
                  </a:solidFill>
                  <a:latin typeface="Helvetica" charset="0"/>
                  <a:ea typeface="Helvetica" charset="0"/>
                  <a:cs typeface="Helvetica" charset="0"/>
                  <a:sym typeface="Helvetica" charset="0"/>
                </a:rPr>
                <a:t>because we can</a:t>
              </a:r>
              <a:br>
                <a:rPr lang="en-US" altLang="en-US" sz="2700" dirty="0">
                  <a:solidFill>
                    <a:srgbClr val="FFFFFF"/>
                  </a:solidFill>
                  <a:latin typeface="Helvetica" charset="0"/>
                  <a:ea typeface="Helvetica" charset="0"/>
                  <a:cs typeface="Helvetica" charset="0"/>
                  <a:sym typeface="Helvetica" charset="0"/>
                </a:rPr>
              </a:br>
              <a:r>
                <a:rPr lang="en-US" altLang="en-US" sz="2700" dirty="0">
                  <a:solidFill>
                    <a:srgbClr val="FFFFFF"/>
                  </a:solidFill>
                  <a:latin typeface="Helvetica" charset="0"/>
                  <a:ea typeface="Helvetica" charset="0"/>
                  <a:cs typeface="Helvetica" charset="0"/>
                  <a:sym typeface="Helvetica" charset="0"/>
                </a:rPr>
                <a:t>customize the solution to meet our specific requirements. </a:t>
              </a:r>
              <a:r>
                <a:rPr lang="en-US" altLang="en-US" sz="2700" u="sng" dirty="0">
                  <a:solidFill>
                    <a:srgbClr val="FFFFFF"/>
                  </a:solidFill>
                  <a:latin typeface="Helvetica" charset="0"/>
                  <a:ea typeface="Helvetica" charset="0"/>
                  <a:cs typeface="Helvetica" charset="0"/>
                  <a:sym typeface="Helvetica" charset="0"/>
                </a:rPr>
                <a:t>We also selected the software because so many people within the organization are used to working with Microsoft Office applications, and would therefore be familiar with its user interface.</a:t>
              </a:r>
              <a:endParaRPr lang="en-US" altLang="en-US" sz="1800" dirty="0">
                <a:solidFill>
                  <a:srgbClr val="FFFFFF"/>
                </a:solidFill>
                <a:latin typeface="Helvetica" charset="0"/>
                <a:ea typeface="Helvetica" charset="0"/>
                <a:cs typeface="Helvetica" charset="0"/>
                <a:sym typeface="Helvetica" charset="0"/>
              </a:endParaRPr>
            </a:p>
            <a:p>
              <a:pPr algn="l" eaLnBrk="1"/>
              <a:endParaRPr lang="en-US" altLang="en-US" sz="2700" dirty="0">
                <a:solidFill>
                  <a:srgbClr val="FFFFFF"/>
                </a:solidFill>
                <a:latin typeface="Helvetica" charset="0"/>
                <a:ea typeface="Helvetica" charset="0"/>
                <a:cs typeface="Helvetica" charset="0"/>
                <a:sym typeface="Helvetica" charset="0"/>
              </a:endParaRPr>
            </a:p>
            <a:p>
              <a:pPr algn="l" eaLnBrk="1"/>
              <a:r>
                <a:rPr lang="en-US" altLang="en-US" sz="2700" dirty="0">
                  <a:solidFill>
                    <a:srgbClr val="FFFFFF"/>
                  </a:solidFill>
                  <a:latin typeface="Helvetica" charset="0"/>
                  <a:ea typeface="Helvetica" charset="0"/>
                  <a:cs typeface="Helvetica" charset="0"/>
                  <a:sym typeface="Helvetica" charset="0"/>
                </a:rPr>
                <a:t>Tom </a:t>
              </a:r>
              <a:r>
                <a:rPr lang="en-US" altLang="en-US" sz="2700" dirty="0" err="1">
                  <a:solidFill>
                    <a:srgbClr val="FFFFFF"/>
                  </a:solidFill>
                  <a:latin typeface="Helvetica" charset="0"/>
                  <a:ea typeface="Helvetica" charset="0"/>
                  <a:cs typeface="Helvetica" charset="0"/>
                  <a:sym typeface="Helvetica" charset="0"/>
                </a:rPr>
                <a:t>Dendes</a:t>
              </a:r>
              <a:r>
                <a:rPr lang="en-US" altLang="en-US" sz="2700" dirty="0">
                  <a:solidFill>
                    <a:srgbClr val="FFFFFF"/>
                  </a:solidFill>
                  <a:latin typeface="Helvetica" charset="0"/>
                  <a:ea typeface="Helvetica" charset="0"/>
                  <a:cs typeface="Helvetica" charset="0"/>
                  <a:sym typeface="Helvetica" charset="0"/>
                </a:rPr>
                <a:t/>
              </a:r>
              <a:br>
                <a:rPr lang="en-US" altLang="en-US" sz="2700" dirty="0">
                  <a:solidFill>
                    <a:srgbClr val="FFFFFF"/>
                  </a:solidFill>
                  <a:latin typeface="Helvetica" charset="0"/>
                  <a:ea typeface="Helvetica" charset="0"/>
                  <a:cs typeface="Helvetica" charset="0"/>
                  <a:sym typeface="Helvetica" charset="0"/>
                </a:rPr>
              </a:br>
              <a:r>
                <a:rPr lang="en-US" altLang="en-US" sz="2700" dirty="0">
                  <a:solidFill>
                    <a:srgbClr val="FFFFFF"/>
                  </a:solidFill>
                  <a:latin typeface="Helvetica" charset="0"/>
                  <a:ea typeface="Helvetica" charset="0"/>
                  <a:cs typeface="Helvetica" charset="0"/>
                  <a:sym typeface="Helvetica" charset="0"/>
                </a:rPr>
                <a:t>Senior Development Analyst</a:t>
              </a:r>
              <a:br>
                <a:rPr lang="en-US" altLang="en-US" sz="2700" dirty="0">
                  <a:solidFill>
                    <a:srgbClr val="FFFFFF"/>
                  </a:solidFill>
                  <a:latin typeface="Helvetica" charset="0"/>
                  <a:ea typeface="Helvetica" charset="0"/>
                  <a:cs typeface="Helvetica" charset="0"/>
                  <a:sym typeface="Helvetica" charset="0"/>
                </a:rPr>
              </a:br>
              <a:r>
                <a:rPr lang="en-US" altLang="en-US" sz="2700" dirty="0">
                  <a:solidFill>
                    <a:srgbClr val="FFFFFF"/>
                  </a:solidFill>
                  <a:latin typeface="Helvetica" charset="0"/>
                  <a:ea typeface="Helvetica" charset="0"/>
                  <a:cs typeface="Helvetica" charset="0"/>
                  <a:sym typeface="Helvetica" charset="0"/>
                </a:rPr>
                <a:t>Ministry of Aboriginal Relations and Reconciliation, Province of British Columbia</a:t>
              </a:r>
              <a:endParaRPr lang="en-US" altLang="en-US" dirty="0"/>
            </a:p>
          </p:txBody>
        </p:sp>
      </p:grpSp>
      <p:grpSp>
        <p:nvGrpSpPr>
          <p:cNvPr id="22532" name="Group 5"/>
          <p:cNvGrpSpPr>
            <a:grpSpLocks/>
          </p:cNvGrpSpPr>
          <p:nvPr/>
        </p:nvGrpSpPr>
        <p:grpSpPr bwMode="auto">
          <a:xfrm>
            <a:off x="236637" y="702097"/>
            <a:ext cx="8381628" cy="741164"/>
            <a:chOff x="0" y="0"/>
            <a:chExt cx="939" cy="83"/>
          </a:xfrm>
        </p:grpSpPr>
        <p:sp>
          <p:nvSpPr>
            <p:cNvPr id="53254" name="AutoShape 6"/>
            <p:cNvSpPr>
              <a:spLocks/>
            </p:cNvSpPr>
            <p:nvPr/>
          </p:nvSpPr>
          <p:spPr bwMode="auto">
            <a:xfrm>
              <a:off x="0" y="0"/>
              <a:ext cx="939" cy="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0E4D0A"/>
                </a:gs>
                <a:gs pos="20000">
                  <a:srgbClr val="0F4B0B"/>
                </a:gs>
                <a:gs pos="100000">
                  <a:srgbClr val="0B3908"/>
                </a:gs>
              </a:gsLst>
              <a:lin ang="5400000"/>
            </a:gradFill>
            <a:ln>
              <a:noFill/>
            </a:ln>
            <a:effectLst>
              <a:outerShdw blurRad="38100" dist="23000" dir="54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lIns="0" tIns="0" rIns="0" bIns="0" anchor="ctr"/>
            <a:lstStyle/>
            <a:p>
              <a:pPr>
                <a:defRPr/>
              </a:pPr>
              <a:endParaRPr lang="en-US" sz="1700">
                <a:solidFill>
                  <a:srgbClr val="FFFFFF"/>
                </a:solidFill>
              </a:endParaRPr>
            </a:p>
          </p:txBody>
        </p:sp>
        <p:sp>
          <p:nvSpPr>
            <p:cNvPr id="22534" name="AutoShape 7"/>
            <p:cNvSpPr>
              <a:spLocks/>
            </p:cNvSpPr>
            <p:nvPr/>
          </p:nvSpPr>
          <p:spPr bwMode="auto">
            <a:xfrm>
              <a:off x="0" y="0"/>
              <a:ext cx="939" cy="82"/>
            </a:xfrm>
            <a:custGeom>
              <a:avLst/>
              <a:gdLst>
                <a:gd name="T0" fmla="*/ 20 w 21600"/>
                <a:gd name="T1" fmla="*/ 0 h 21600"/>
                <a:gd name="T2" fmla="*/ 20 w 21600"/>
                <a:gd name="T3" fmla="*/ 0 h 21600"/>
                <a:gd name="T4" fmla="*/ 20 w 21600"/>
                <a:gd name="T5" fmla="*/ 0 h 21600"/>
                <a:gd name="T6" fmla="*/ 2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lnSpc>
                  <a:spcPct val="90000"/>
                </a:lnSpc>
                <a:spcBef>
                  <a:spcPts val="492"/>
                </a:spcBef>
              </a:pPr>
              <a:r>
                <a:rPr lang="en-US" altLang="en-US" sz="4800">
                  <a:solidFill>
                    <a:srgbClr val="FFFFFF"/>
                  </a:solidFill>
                  <a:latin typeface="Helvetica" charset="0"/>
                  <a:ea typeface="Helvetica" charset="0"/>
                  <a:cs typeface="Helvetica" charset="0"/>
                  <a:sym typeface="Helvetica" charset="0"/>
                </a:rPr>
                <a:t>Ministry - British Columbia</a:t>
              </a:r>
              <a:endParaRPr lang="en-US" altLang="en-US"/>
            </a:p>
          </p:txBody>
        </p:sp>
      </p:grpSp>
    </p:spTree>
    <p:extLst>
      <p:ext uri="{BB962C8B-B14F-4D97-AF65-F5344CB8AC3E}">
        <p14:creationId xmlns:p14="http://schemas.microsoft.com/office/powerpoint/2010/main" val="33350114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vertical)">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Project Management</a:t>
            </a:r>
            <a:endParaRPr lang="en-US" b="1" dirty="0"/>
          </a:p>
        </p:txBody>
      </p:sp>
      <p:sp>
        <p:nvSpPr>
          <p:cNvPr id="3" name="Content Placeholder 2"/>
          <p:cNvSpPr>
            <a:spLocks noGrp="1"/>
          </p:cNvSpPr>
          <p:nvPr>
            <p:ph idx="1"/>
          </p:nvPr>
        </p:nvSpPr>
        <p:spPr>
          <a:xfrm>
            <a:off x="457200" y="1112837"/>
            <a:ext cx="8229600" cy="5135563"/>
          </a:xfrm>
        </p:spPr>
        <p:txBody>
          <a:bodyPr>
            <a:normAutofit/>
          </a:bodyPr>
          <a:lstStyle/>
          <a:p>
            <a:pPr marL="0" indent="0">
              <a:buNone/>
            </a:pPr>
            <a:r>
              <a:rPr lang="en-US" sz="4400" b="1" u="sng" dirty="0" smtClean="0"/>
              <a:t>Exercise:</a:t>
            </a:r>
          </a:p>
          <a:p>
            <a:pPr marL="0" indent="0">
              <a:buNone/>
            </a:pPr>
            <a:endParaRPr lang="en-US" sz="4400" dirty="0"/>
          </a:p>
          <a:p>
            <a:pPr marL="0" indent="0">
              <a:buNone/>
            </a:pPr>
            <a:r>
              <a:rPr lang="en-US" sz="4400" dirty="0" smtClean="0"/>
              <a:t>How Microsoft Project   can help us</a:t>
            </a:r>
            <a:endParaRPr lang="en-US" sz="4400" dirty="0"/>
          </a:p>
          <a:p>
            <a:endParaRPr lang="en-US" sz="4400" dirty="0"/>
          </a:p>
          <a:p>
            <a:endParaRPr lang="en-US" sz="44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35809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Project Management</a:t>
            </a:r>
            <a:endParaRPr lang="en-US" b="1"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pPr marL="0" indent="0">
              <a:buNone/>
            </a:pPr>
            <a:r>
              <a:rPr lang="en-US" dirty="0" smtClean="0"/>
              <a:t>With </a:t>
            </a:r>
            <a:r>
              <a:rPr lang="en-US" dirty="0"/>
              <a:t>a good project management system in place, you should be able to answer such questions as:</a:t>
            </a:r>
          </a:p>
          <a:p>
            <a:r>
              <a:rPr lang="en-US" dirty="0" smtClean="0"/>
              <a:t>What </a:t>
            </a:r>
            <a:r>
              <a:rPr lang="en-US" dirty="0"/>
              <a:t>tasks must be performed, and in what order, to produce the deliverable of the project?</a:t>
            </a:r>
          </a:p>
          <a:p>
            <a:r>
              <a:rPr lang="en-US" dirty="0" smtClean="0"/>
              <a:t>When </a:t>
            </a:r>
            <a:r>
              <a:rPr lang="en-US" dirty="0"/>
              <a:t>should each task be performed, and what is the final </a:t>
            </a:r>
            <a:r>
              <a:rPr lang="en-US" i="1" dirty="0"/>
              <a:t>deadline</a:t>
            </a:r>
            <a:r>
              <a:rPr lang="en-US" dirty="0"/>
              <a:t>?</a:t>
            </a:r>
          </a:p>
          <a:p>
            <a:r>
              <a:rPr lang="en-US" dirty="0" smtClean="0"/>
              <a:t>Who </a:t>
            </a:r>
            <a:r>
              <a:rPr lang="en-US" dirty="0"/>
              <a:t>will complete these tasks</a:t>
            </a:r>
            <a:r>
              <a:rPr lang="en-US" dirty="0" smtClean="0"/>
              <a:t>?</a:t>
            </a:r>
          </a:p>
          <a:p>
            <a:r>
              <a:rPr lang="en-US" dirty="0"/>
              <a:t>How much will it cost?</a:t>
            </a:r>
          </a:p>
          <a:p>
            <a:r>
              <a:rPr lang="en-US" dirty="0" smtClean="0"/>
              <a:t>What </a:t>
            </a:r>
            <a:r>
              <a:rPr lang="en-US" dirty="0"/>
              <a:t>if some tasks are not completed as scheduled?</a:t>
            </a:r>
          </a:p>
          <a:p>
            <a:r>
              <a:rPr lang="en-US" dirty="0" smtClean="0"/>
              <a:t>What’s </a:t>
            </a:r>
            <a:r>
              <a:rPr lang="en-US" dirty="0"/>
              <a:t>the best way to communicate project details to those who have an interest in the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307536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p:txBody>
          <a:bodyPr/>
          <a:lstStyle/>
          <a:p>
            <a:r>
              <a:rPr lang="en-US" dirty="0"/>
              <a:t>Use the Backstage view to open and save Project files.</a:t>
            </a:r>
          </a:p>
          <a:p>
            <a:r>
              <a:rPr lang="en-US" dirty="0" smtClean="0"/>
              <a:t>Work </a:t>
            </a:r>
            <a:r>
              <a:rPr lang="en-US" dirty="0"/>
              <a:t>with commands on different tabs of the ribbon interface, the major visual change introduced in Project </a:t>
            </a:r>
            <a:r>
              <a:rPr lang="en-US" dirty="0" smtClean="0"/>
              <a:t> .</a:t>
            </a:r>
            <a:endParaRPr lang="en-US" dirty="0"/>
          </a:p>
          <a:p>
            <a:r>
              <a:rPr lang="en-US" dirty="0" smtClean="0"/>
              <a:t>Use </a:t>
            </a:r>
            <a:r>
              <a:rPr lang="en-US" dirty="0"/>
              <a:t>different views to see Project information presented in different ways.</a:t>
            </a:r>
          </a:p>
          <a:p>
            <a:endParaRPr lang="en-US"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10951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457200" y="1143000"/>
            <a:ext cx="8229600" cy="4983163"/>
          </a:xfrm>
        </p:spPr>
        <p:txBody>
          <a:bodyPr>
            <a:normAutofit fontScale="92500"/>
          </a:bodyPr>
          <a:lstStyle/>
          <a:p>
            <a:r>
              <a:rPr lang="en-US" dirty="0" smtClean="0"/>
              <a:t>MS Project is </a:t>
            </a:r>
            <a:r>
              <a:rPr lang="en-US" dirty="0"/>
              <a:t>available in two different editions:</a:t>
            </a:r>
          </a:p>
          <a:p>
            <a:r>
              <a:rPr lang="en-US" dirty="0" smtClean="0"/>
              <a:t>Project </a:t>
            </a:r>
            <a:r>
              <a:rPr lang="en-US" dirty="0"/>
              <a:t>Standard is the entry-level desktop application with which you can create and modify project plans.</a:t>
            </a:r>
          </a:p>
          <a:p>
            <a:r>
              <a:rPr lang="en-US" dirty="0" smtClean="0"/>
              <a:t>Project </a:t>
            </a:r>
            <a:r>
              <a:rPr lang="en-US" dirty="0"/>
              <a:t>Professional includes all the functionality of Project Standard plus a few additional features you can use to create and modify project plans. In addition, Project Professional can connect to Microsoft Project Server, the </a:t>
            </a:r>
            <a:r>
              <a:rPr lang="en-US" i="1" dirty="0"/>
              <a:t>Enterprise Project Management </a:t>
            </a:r>
            <a:r>
              <a:rPr lang="en-US" dirty="0"/>
              <a:t>(EPM) solution from Microsoft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362858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457200" y="1143000"/>
            <a:ext cx="8229600" cy="4525963"/>
          </a:xfrm>
        </p:spPr>
        <p:txBody>
          <a:bodyPr>
            <a:normAutofit fontScale="92500" lnSpcReduction="10000"/>
          </a:bodyPr>
          <a:lstStyle/>
          <a:p>
            <a:pPr marL="0" indent="0">
              <a:buNone/>
            </a:pPr>
            <a:r>
              <a:rPr lang="en-US" b="1" dirty="0"/>
              <a:t>Introducing Project</a:t>
            </a:r>
            <a:endParaRPr lang="en-US" dirty="0"/>
          </a:p>
          <a:p>
            <a:r>
              <a:rPr lang="en-US" dirty="0" smtClean="0"/>
              <a:t>You </a:t>
            </a:r>
            <a:r>
              <a:rPr lang="en-US" dirty="0"/>
              <a:t>can start Project from the Start menu or by opening a Project file. In this exercise, you’ll start Project without opening a project plan and then examine the major parts of the interface.</a:t>
            </a:r>
          </a:p>
          <a:p>
            <a:pPr marL="0" indent="0">
              <a:buNone/>
            </a:pPr>
            <a:r>
              <a:rPr lang="en-US" b="1" dirty="0"/>
              <a:t>1. </a:t>
            </a:r>
            <a:r>
              <a:rPr lang="en-US" dirty="0"/>
              <a:t>On the </a:t>
            </a:r>
            <a:r>
              <a:rPr lang="en-US" b="1" dirty="0"/>
              <a:t>Windows </a:t>
            </a:r>
            <a:r>
              <a:rPr lang="en-US" dirty="0"/>
              <a:t>taskbar, click </a:t>
            </a:r>
            <a:r>
              <a:rPr lang="en-US" b="1" dirty="0"/>
              <a:t>Start</a:t>
            </a:r>
            <a:r>
              <a:rPr lang="en-US" dirty="0"/>
              <a:t>.</a:t>
            </a:r>
          </a:p>
          <a:p>
            <a:r>
              <a:rPr lang="en-US" dirty="0"/>
              <a:t>The Start menu appears.</a:t>
            </a:r>
          </a:p>
          <a:p>
            <a:pPr marL="0" indent="0">
              <a:buNone/>
            </a:pPr>
            <a:r>
              <a:rPr lang="en-US" b="1" dirty="0"/>
              <a:t>2. </a:t>
            </a:r>
            <a:r>
              <a:rPr lang="en-US" dirty="0"/>
              <a:t>On the </a:t>
            </a:r>
            <a:r>
              <a:rPr lang="en-US" b="1" dirty="0"/>
              <a:t>Start </a:t>
            </a:r>
            <a:r>
              <a:rPr lang="en-US" dirty="0"/>
              <a:t>menu, point to </a:t>
            </a:r>
            <a:r>
              <a:rPr lang="en-US" b="1" dirty="0"/>
              <a:t>All Programs</a:t>
            </a:r>
            <a:r>
              <a:rPr lang="en-US" dirty="0"/>
              <a:t>, click </a:t>
            </a:r>
            <a:r>
              <a:rPr lang="en-US" b="1" dirty="0"/>
              <a:t>Microsoft Office</a:t>
            </a:r>
            <a:r>
              <a:rPr lang="en-US" dirty="0"/>
              <a:t>, and then click </a:t>
            </a:r>
            <a:r>
              <a:rPr lang="en-US" b="1" dirty="0"/>
              <a:t>Microsoft Project </a:t>
            </a:r>
            <a:r>
              <a:rPr lang="en-US" b="1" dirty="0" smtClean="0"/>
              <a:t> </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2993308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28688"/>
            <a:ext cx="8878388" cy="554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310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457200" y="914400"/>
            <a:ext cx="8229600" cy="5211763"/>
          </a:xfrm>
        </p:spPr>
        <p:txBody>
          <a:bodyPr>
            <a:noAutofit/>
          </a:bodyPr>
          <a:lstStyle/>
          <a:p>
            <a:r>
              <a:rPr lang="en-US" sz="2000" dirty="0"/>
              <a:t>The </a:t>
            </a:r>
            <a:r>
              <a:rPr lang="en-US" sz="2000" b="1" dirty="0"/>
              <a:t>Quick Access toolbar </a:t>
            </a:r>
            <a:r>
              <a:rPr lang="en-US" sz="2000" dirty="0"/>
              <a:t>is a customizable area of the interface where you can add your favorite or frequently used commands. </a:t>
            </a:r>
          </a:p>
          <a:p>
            <a:r>
              <a:rPr lang="en-US" sz="2000" b="1" dirty="0" smtClean="0"/>
              <a:t>Tabs </a:t>
            </a:r>
            <a:r>
              <a:rPr lang="en-US" sz="2000" dirty="0"/>
              <a:t>and the active </a:t>
            </a:r>
            <a:r>
              <a:rPr lang="en-US" sz="2000" b="1" dirty="0"/>
              <a:t>ribbon </a:t>
            </a:r>
            <a:r>
              <a:rPr lang="en-US" sz="2000" dirty="0"/>
              <a:t>replace the pull-down menus and toolbars that you may be familiar with. Tabs group high-level focus areas of Project together.</a:t>
            </a:r>
          </a:p>
          <a:p>
            <a:pPr lvl="1"/>
            <a:r>
              <a:rPr lang="en-US" sz="1600" dirty="0"/>
              <a:t>One tab is always selected, and its ribbon is visible. The ribbon </a:t>
            </a:r>
            <a:r>
              <a:rPr lang="en-US" sz="1600" dirty="0" smtClean="0"/>
              <a:t>contains  </a:t>
            </a:r>
            <a:r>
              <a:rPr lang="en-US" sz="2000" dirty="0" smtClean="0"/>
              <a:t>the </a:t>
            </a:r>
            <a:r>
              <a:rPr lang="en-US" sz="2000" dirty="0"/>
              <a:t>commands that you use to control Project.</a:t>
            </a:r>
          </a:p>
          <a:p>
            <a:r>
              <a:rPr lang="en-US" sz="2000" b="1" dirty="0" smtClean="0"/>
              <a:t>Groups </a:t>
            </a:r>
            <a:r>
              <a:rPr lang="en-US" sz="2000" dirty="0"/>
              <a:t>are collections of related commands. Each ribbon is divided into </a:t>
            </a:r>
            <a:r>
              <a:rPr lang="en-US" sz="2000" dirty="0" smtClean="0"/>
              <a:t>multiple groups</a:t>
            </a:r>
            <a:r>
              <a:rPr lang="en-US" sz="2000" dirty="0"/>
              <a:t>.</a:t>
            </a:r>
          </a:p>
          <a:p>
            <a:r>
              <a:rPr lang="en-US" sz="2000" b="1" dirty="0" smtClean="0"/>
              <a:t>Commands </a:t>
            </a:r>
            <a:r>
              <a:rPr lang="en-US" sz="2000" dirty="0"/>
              <a:t>are the specific features you use to control Project. Each </a:t>
            </a:r>
            <a:r>
              <a:rPr lang="en-US" sz="2000" dirty="0" smtClean="0"/>
              <a:t>ribbon contains </a:t>
            </a:r>
            <a:r>
              <a:rPr lang="en-US" sz="2000" dirty="0"/>
              <a:t>several commands. Some commands, like Cut on the Task tab, </a:t>
            </a:r>
            <a:r>
              <a:rPr lang="en-US" sz="2000" dirty="0" smtClean="0"/>
              <a:t>perform an </a:t>
            </a:r>
            <a:r>
              <a:rPr lang="en-US" sz="2000" dirty="0"/>
              <a:t>immediate action. Other commands, like Change Working Time on the Project tab, display a dialog box or prompt you to take further action in some other way. You can see a description of most commands by pointing the mouse pointer at the command.</a:t>
            </a:r>
          </a:p>
          <a:p>
            <a:endParaRPr lang="en-US" sz="20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12565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772400" cy="1470025"/>
          </a:xfrm>
        </p:spPr>
        <p:txBody>
          <a:bodyPr/>
          <a:lstStyle/>
          <a:p>
            <a:r>
              <a:rPr lang="en-US" b="1" dirty="0" smtClean="0"/>
              <a:t>Project Planning using Microsoft Project</a:t>
            </a:r>
            <a:endParaRPr lang="en-US" b="1" dirty="0"/>
          </a:p>
        </p:txBody>
      </p:sp>
      <p:sp>
        <p:nvSpPr>
          <p:cNvPr id="3" name="Subtitle 2"/>
          <p:cNvSpPr>
            <a:spLocks noGrp="1"/>
          </p:cNvSpPr>
          <p:nvPr>
            <p:ph type="subTitle" idx="1"/>
          </p:nvPr>
        </p:nvSpPr>
        <p:spPr>
          <a:xfrm>
            <a:off x="2667000" y="6096000"/>
            <a:ext cx="6400800" cy="685800"/>
          </a:xfrm>
        </p:spPr>
        <p:txBody>
          <a:bodyPr/>
          <a:lstStyle/>
          <a:p>
            <a:r>
              <a:rPr lang="en-US" dirty="0" smtClean="0"/>
              <a:t>Syed Ali Raza - PMP, MCTS, PE, OCP</a:t>
            </a:r>
          </a:p>
          <a:p>
            <a:endParaRPr lang="en-US" dirty="0"/>
          </a:p>
        </p:txBody>
      </p:sp>
    </p:spTree>
    <p:extLst>
      <p:ext uri="{BB962C8B-B14F-4D97-AF65-F5344CB8AC3E}">
        <p14:creationId xmlns:p14="http://schemas.microsoft.com/office/powerpoint/2010/main" val="4042483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457200" y="3962400"/>
            <a:ext cx="8229600" cy="2163763"/>
          </a:xfrm>
        </p:spPr>
        <p:txBody>
          <a:bodyPr>
            <a:normAutofit fontScale="85000" lnSpcReduction="10000"/>
          </a:bodyPr>
          <a:lstStyle/>
          <a:p>
            <a:r>
              <a:rPr lang="en-US" dirty="0"/>
              <a:t>The </a:t>
            </a:r>
            <a:r>
              <a:rPr lang="en-US" b="1" dirty="0"/>
              <a:t>Status bar </a:t>
            </a:r>
            <a:r>
              <a:rPr lang="en-US" dirty="0"/>
              <a:t>displays some important details like the scheduling mode of new tasks (manual or automatic), and if a filter has been applied to the </a:t>
            </a:r>
            <a:r>
              <a:rPr lang="en-US" dirty="0" smtClean="0"/>
              <a:t>active view</a:t>
            </a:r>
            <a:r>
              <a:rPr lang="en-US" dirty="0"/>
              <a:t>.</a:t>
            </a:r>
          </a:p>
          <a:p>
            <a:r>
              <a:rPr lang="en-US" i="1" dirty="0" smtClean="0"/>
              <a:t>Shortcut </a:t>
            </a:r>
            <a:r>
              <a:rPr lang="en-US" i="1" dirty="0"/>
              <a:t>menus </a:t>
            </a:r>
            <a:r>
              <a:rPr lang="en-US" dirty="0"/>
              <a:t>and </a:t>
            </a:r>
            <a:r>
              <a:rPr lang="en-US" b="1" dirty="0"/>
              <a:t>mini-toolbars </a:t>
            </a:r>
            <a:r>
              <a:rPr lang="en-US" dirty="0"/>
              <a:t>are accessible via right-clicking most items you see in a view.</a:t>
            </a:r>
          </a:p>
          <a:p>
            <a:endParaRPr lang="en-US"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5152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137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457200" y="914400"/>
            <a:ext cx="8229600" cy="5410200"/>
          </a:xfrm>
        </p:spPr>
        <p:txBody>
          <a:bodyPr>
            <a:noAutofit/>
          </a:bodyPr>
          <a:lstStyle/>
          <a:p>
            <a:pPr marL="0" indent="0">
              <a:buNone/>
            </a:pPr>
            <a:r>
              <a:rPr lang="en-US" sz="1800" b="1" dirty="0"/>
              <a:t>The Backstage: Managing Files and Setting Options</a:t>
            </a:r>
            <a:endParaRPr lang="en-US" sz="1800" dirty="0"/>
          </a:p>
          <a:p>
            <a:r>
              <a:rPr lang="en-US" sz="1800" b="1" dirty="0"/>
              <a:t>Save</a:t>
            </a:r>
            <a:r>
              <a:rPr lang="en-US" sz="1800" i="1" dirty="0"/>
              <a:t>, </a:t>
            </a:r>
            <a:r>
              <a:rPr lang="en-US" sz="1800" b="1" dirty="0"/>
              <a:t>Save As</a:t>
            </a:r>
            <a:r>
              <a:rPr lang="en-US" sz="1800" dirty="0"/>
              <a:t>, </a:t>
            </a:r>
            <a:r>
              <a:rPr lang="en-US" sz="1800" b="1" dirty="0"/>
              <a:t>Open, </a:t>
            </a:r>
            <a:r>
              <a:rPr lang="en-US" sz="1800" dirty="0"/>
              <a:t>and </a:t>
            </a:r>
            <a:r>
              <a:rPr lang="en-US" sz="1800" b="1" dirty="0"/>
              <a:t>Close </a:t>
            </a:r>
            <a:r>
              <a:rPr lang="en-US" sz="1800" dirty="0"/>
              <a:t>are standard file management commands.</a:t>
            </a:r>
          </a:p>
          <a:p>
            <a:r>
              <a:rPr lang="en-US" sz="1800" b="1" dirty="0" smtClean="0"/>
              <a:t>Info </a:t>
            </a:r>
            <a:r>
              <a:rPr lang="en-US" sz="1800" dirty="0" smtClean="0"/>
              <a:t>also </a:t>
            </a:r>
            <a:r>
              <a:rPr lang="en-US" sz="1800" dirty="0"/>
              <a:t>shows you project information like start and finish date, statistics, and advanced properties. </a:t>
            </a:r>
            <a:endParaRPr lang="en-US" sz="1800" dirty="0" smtClean="0"/>
          </a:p>
          <a:p>
            <a:r>
              <a:rPr lang="en-US" sz="1800" b="1" dirty="0" smtClean="0"/>
              <a:t>Recent </a:t>
            </a:r>
            <a:r>
              <a:rPr lang="en-US" sz="1800" dirty="0"/>
              <a:t>displays the last several Project files that you have opened.</a:t>
            </a:r>
          </a:p>
          <a:p>
            <a:r>
              <a:rPr lang="en-US" sz="1800" b="1" dirty="0" smtClean="0"/>
              <a:t>New </a:t>
            </a:r>
            <a:r>
              <a:rPr lang="en-US" sz="1800" dirty="0"/>
              <a:t>displays options for creating a new project plan, either from scratch or based on a template. </a:t>
            </a:r>
            <a:endParaRPr lang="en-US" sz="1800" dirty="0" smtClean="0"/>
          </a:p>
          <a:p>
            <a:r>
              <a:rPr lang="en-US" sz="1800" b="1" dirty="0" smtClean="0"/>
              <a:t>Print </a:t>
            </a:r>
            <a:r>
              <a:rPr lang="en-US" sz="1800" dirty="0"/>
              <a:t>includes options for printing a project plan, as well as the print preview.</a:t>
            </a:r>
          </a:p>
          <a:p>
            <a:r>
              <a:rPr lang="en-US" sz="1800" b="1" dirty="0" smtClean="0"/>
              <a:t>Save </a:t>
            </a:r>
            <a:r>
              <a:rPr lang="en-US" sz="1800" b="1" dirty="0"/>
              <a:t>&amp; Send </a:t>
            </a:r>
            <a:endParaRPr lang="en-US" sz="1800" b="1" dirty="0" smtClean="0"/>
          </a:p>
          <a:p>
            <a:r>
              <a:rPr lang="en-US" sz="1800" b="1" dirty="0" smtClean="0"/>
              <a:t>Help </a:t>
            </a:r>
            <a:r>
              <a:rPr lang="en-US" sz="1800" dirty="0"/>
              <a:t>gives you options for viewing the online Help installed with Project, as well as various Web resources. Help also includes the “About Microsoft Project” details, including your edition of Project: Standard or Professional.</a:t>
            </a:r>
          </a:p>
          <a:p>
            <a:r>
              <a:rPr lang="en-US" sz="1800" b="1" dirty="0" smtClean="0"/>
              <a:t>Options </a:t>
            </a:r>
            <a:r>
              <a:rPr lang="en-US" sz="1800" dirty="0"/>
              <a:t>displays the Project Options dialog box (similar to the Options </a:t>
            </a:r>
            <a:r>
              <a:rPr lang="en-US" sz="1800" dirty="0" smtClean="0"/>
              <a:t>command on </a:t>
            </a:r>
            <a:r>
              <a:rPr lang="en-US" sz="1800" dirty="0"/>
              <a:t>the Tools menu in previous versions of Project). This dialog box itself contains several tabs through which you can adjust a wide range of behaviors in Project, such as the default view you want to see when Project starts.</a:t>
            </a:r>
          </a:p>
          <a:p>
            <a:r>
              <a:rPr lang="en-US" sz="1800" b="1" dirty="0" smtClean="0"/>
              <a:t>Exit </a:t>
            </a:r>
            <a:r>
              <a:rPr lang="en-US" sz="1800" dirty="0"/>
              <a:t>closes Project.</a:t>
            </a:r>
          </a:p>
          <a:p>
            <a:endParaRPr lang="en-US" sz="1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10347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457200" y="914400"/>
            <a:ext cx="8229600" cy="5410200"/>
          </a:xfrm>
        </p:spPr>
        <p:txBody>
          <a:bodyPr>
            <a:noAutofit/>
          </a:bodyPr>
          <a:lstStyle/>
          <a:p>
            <a:pPr marL="0" indent="0">
              <a:buNone/>
            </a:pPr>
            <a:r>
              <a:rPr lang="en-US" sz="1800" dirty="0"/>
              <a:t>On the </a:t>
            </a:r>
            <a:r>
              <a:rPr lang="en-US" sz="1800" b="1" dirty="0"/>
              <a:t>File </a:t>
            </a:r>
            <a:r>
              <a:rPr lang="en-US" sz="1800" dirty="0"/>
              <a:t>tab, click </a:t>
            </a:r>
            <a:r>
              <a:rPr lang="en-US" sz="1800" b="1" dirty="0"/>
              <a:t>Open</a:t>
            </a:r>
            <a:r>
              <a:rPr lang="en-US" sz="1800" dirty="0"/>
              <a:t>.</a:t>
            </a:r>
          </a:p>
          <a:p>
            <a:r>
              <a:rPr lang="en-US" sz="1800" dirty="0"/>
              <a:t>The Open dialog box appears.</a:t>
            </a:r>
          </a:p>
          <a:p>
            <a:r>
              <a:rPr lang="en-US" sz="1800" dirty="0" smtClean="0"/>
              <a:t>Open </a:t>
            </a:r>
            <a:r>
              <a:rPr lang="en-US" sz="1800" b="1" dirty="0"/>
              <a:t>Guided </a:t>
            </a:r>
            <a:r>
              <a:rPr lang="en-US" sz="1800" b="1" dirty="0" err="1"/>
              <a:t>Tour_Start</a:t>
            </a:r>
            <a:r>
              <a:rPr lang="en-US" sz="1800" b="1" dirty="0"/>
              <a:t> </a:t>
            </a:r>
            <a:r>
              <a:rPr lang="en-US" sz="1800" dirty="0"/>
              <a:t>from the Chapter01 practice file folder.</a:t>
            </a:r>
          </a:p>
          <a:p>
            <a:r>
              <a:rPr lang="en-US" sz="1800" dirty="0"/>
              <a:t>The practice file opens</a:t>
            </a:r>
            <a:r>
              <a:rPr lang="en-US" sz="1800" dirty="0" smtClean="0"/>
              <a:t>.</a:t>
            </a:r>
          </a:p>
          <a:p>
            <a:pPr marL="0" indent="0">
              <a:buNone/>
            </a:pPr>
            <a:endParaRPr lang="en-US" sz="1800" dirty="0"/>
          </a:p>
          <a:p>
            <a:endParaRPr lang="en-US" sz="1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70675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665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000" b="1" dirty="0" smtClean="0"/>
              <a:t>The </a:t>
            </a:r>
            <a:r>
              <a:rPr lang="en-US" sz="2000" b="1" dirty="0"/>
              <a:t>Ribbon and Tabs:</a:t>
            </a:r>
            <a:endParaRPr lang="en-US" sz="2000" dirty="0"/>
          </a:p>
          <a:p>
            <a:r>
              <a:rPr lang="en-US" sz="2000" dirty="0" smtClean="0"/>
              <a:t>The </a:t>
            </a:r>
            <a:r>
              <a:rPr lang="en-US" sz="2000" b="1" dirty="0"/>
              <a:t>Tasks </a:t>
            </a:r>
            <a:r>
              <a:rPr lang="en-US" sz="2000" dirty="0"/>
              <a:t>and </a:t>
            </a:r>
            <a:r>
              <a:rPr lang="en-US" sz="2000" b="1" dirty="0"/>
              <a:t>Resources </a:t>
            </a:r>
            <a:r>
              <a:rPr lang="en-US" sz="2000" dirty="0"/>
              <a:t>tabs relate to the data you frequently work with in Project.</a:t>
            </a:r>
          </a:p>
          <a:p>
            <a:r>
              <a:rPr lang="en-US" sz="2000" dirty="0" smtClean="0"/>
              <a:t>The </a:t>
            </a:r>
            <a:r>
              <a:rPr lang="en-US" sz="2000" b="1" dirty="0"/>
              <a:t>Project </a:t>
            </a:r>
            <a:r>
              <a:rPr lang="en-US" sz="2000" dirty="0"/>
              <a:t>tab contains commands that usually apply to the entire project plan.</a:t>
            </a:r>
          </a:p>
          <a:p>
            <a:r>
              <a:rPr lang="en-US" sz="2000" dirty="0" smtClean="0"/>
              <a:t>The </a:t>
            </a:r>
            <a:r>
              <a:rPr lang="en-US" sz="2000" b="1" dirty="0"/>
              <a:t>View </a:t>
            </a:r>
            <a:r>
              <a:rPr lang="en-US" sz="2000" dirty="0"/>
              <a:t>tab helps you control what you see in the Project window and how that information appears.</a:t>
            </a:r>
          </a:p>
          <a:p>
            <a:r>
              <a:rPr lang="en-US" sz="2000" dirty="0" smtClean="0"/>
              <a:t>The </a:t>
            </a:r>
            <a:r>
              <a:rPr lang="en-US" sz="2000" b="1" dirty="0"/>
              <a:t>Format </a:t>
            </a:r>
            <a:r>
              <a:rPr lang="en-US" sz="2000" dirty="0" smtClean="0"/>
              <a:t>tab</a:t>
            </a:r>
          </a:p>
          <a:p>
            <a:r>
              <a:rPr lang="en-US" sz="2000" dirty="0" smtClean="0"/>
              <a:t>Timeline view</a:t>
            </a:r>
            <a:endParaRPr lang="en-US" sz="2000" dirty="0"/>
          </a:p>
          <a:p>
            <a:endParaRPr lang="en-US" sz="20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4237"/>
            <a:ext cx="7162800" cy="320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7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additive="base">
                                        <p:cTn id="43" dur="500" fill="hold"/>
                                        <p:tgtEl>
                                          <p:spTgt spid="4098"/>
                                        </p:tgtEl>
                                        <p:attrNameLst>
                                          <p:attrName>ppt_x</p:attrName>
                                        </p:attrNameLst>
                                      </p:cBhvr>
                                      <p:tavLst>
                                        <p:tav tm="0">
                                          <p:val>
                                            <p:strVal val="#ppt_x"/>
                                          </p:val>
                                        </p:tav>
                                        <p:tav tm="100000">
                                          <p:val>
                                            <p:strVal val="#ppt_x"/>
                                          </p:val>
                                        </p:tav>
                                      </p:tavLst>
                                    </p:anim>
                                    <p:anim calcmode="lin" valueType="num">
                                      <p:cBhvr additive="base">
                                        <p:cTn id="4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152400" y="914400"/>
            <a:ext cx="8763000" cy="59436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600" b="1" dirty="0"/>
              <a:t>Templates: Avoid Reinventing the Wheel</a:t>
            </a:r>
          </a:p>
          <a:p>
            <a:r>
              <a:rPr lang="en-US" sz="2600" dirty="0"/>
              <a:t>Instead of creating a project plan from scratch, you may be able to use a </a:t>
            </a:r>
            <a:r>
              <a:rPr lang="en-US" sz="2600" i="1" dirty="0"/>
              <a:t>template </a:t>
            </a:r>
            <a:r>
              <a:rPr lang="en-US" sz="2600" dirty="0"/>
              <a:t>that includes much of the initial information you need, like task names and relationships.</a:t>
            </a:r>
          </a:p>
          <a:p>
            <a:r>
              <a:rPr lang="en-US" sz="2600" u="sng" dirty="0" smtClean="0"/>
              <a:t>Templates </a:t>
            </a:r>
            <a:r>
              <a:rPr lang="en-US" sz="2600" u="sng" dirty="0"/>
              <a:t>from the Office</a:t>
            </a:r>
            <a:r>
              <a:rPr lang="en-US" sz="2600" dirty="0"/>
              <a:t> Online Web site, </a:t>
            </a:r>
            <a:r>
              <a:rPr lang="en-US" sz="2600" i="1" dirty="0"/>
              <a:t>www.office.com. </a:t>
            </a:r>
            <a:r>
              <a:rPr lang="en-US" sz="2600" dirty="0"/>
              <a:t>Microsoft makes a large number of Project templates available for free download via the Web.</a:t>
            </a:r>
          </a:p>
          <a:p>
            <a:r>
              <a:rPr lang="en-US" sz="2600" u="sng" dirty="0" smtClean="0"/>
              <a:t>Templates </a:t>
            </a:r>
            <a:r>
              <a:rPr lang="en-US" sz="2600" u="sng" dirty="0"/>
              <a:t>within your organization.</a:t>
            </a:r>
            <a:r>
              <a:rPr lang="en-US" sz="2600" dirty="0"/>
              <a:t> You may be in an organization that has a central library of templates. Often such templates contain detailed task definitions, resource assignments, and other details that are unique to the organization.</a:t>
            </a:r>
          </a:p>
          <a:p>
            <a:r>
              <a:rPr lang="en-US" sz="2600" dirty="0" smtClean="0"/>
              <a:t>To </a:t>
            </a:r>
            <a:r>
              <a:rPr lang="en-US" sz="2600" dirty="0"/>
              <a:t>see available templates, click the File tab and then click New</a:t>
            </a:r>
            <a:r>
              <a:rPr lang="en-US" sz="2600" dirty="0" smtClean="0"/>
              <a:t>.</a:t>
            </a:r>
            <a:endParaRPr lang="en-US" sz="26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29662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152400" y="914400"/>
            <a:ext cx="8763000" cy="59436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600" b="1" dirty="0"/>
              <a:t>Templates: Avoid Reinventing the Wheel</a:t>
            </a:r>
          </a:p>
          <a:p>
            <a:r>
              <a:rPr lang="en-US" sz="2600" dirty="0" smtClean="0"/>
              <a:t>You </a:t>
            </a:r>
            <a:r>
              <a:rPr lang="en-US" sz="2600" dirty="0"/>
              <a:t>can also create templates from your project plans for later use or to share. One common concern with sharing project plans is they may contain sensitive </a:t>
            </a:r>
            <a:r>
              <a:rPr lang="en-US" sz="2600" dirty="0" smtClean="0"/>
              <a:t>information like </a:t>
            </a:r>
            <a:r>
              <a:rPr lang="en-US" sz="2600" dirty="0"/>
              <a:t>resource pay rates. </a:t>
            </a:r>
            <a:endParaRPr lang="en-US" sz="2600" dirty="0" smtClean="0"/>
          </a:p>
          <a:p>
            <a:r>
              <a:rPr lang="en-US" sz="2600" dirty="0" smtClean="0"/>
              <a:t>You </a:t>
            </a:r>
            <a:r>
              <a:rPr lang="en-US" sz="2600" dirty="0"/>
              <a:t>can save a project plan as a template and clear such information, as well as schedule progress. </a:t>
            </a:r>
            <a:endParaRPr lang="en-US" sz="2600" dirty="0" smtClean="0"/>
          </a:p>
          <a:p>
            <a:r>
              <a:rPr lang="en-US" sz="2600" dirty="0" smtClean="0"/>
              <a:t>To </a:t>
            </a:r>
            <a:r>
              <a:rPr lang="en-US" sz="2600" dirty="0"/>
              <a:t>do this, on the File tab, click Save As. In the “Save as type” box, click Project Template, enter the template file name that you want, and then click Save. When the Save As Template dialog box appears, select the types of information, such as pay rates, that you want removed from the template. The original project plan is not affected.</a:t>
            </a:r>
          </a:p>
          <a:p>
            <a:endParaRPr lang="en-US" sz="26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256299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152400" y="914400"/>
            <a:ext cx="8763000" cy="54102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800" b="1" dirty="0"/>
              <a:t>Key Points</a:t>
            </a:r>
          </a:p>
          <a:p>
            <a:r>
              <a:rPr lang="en-US" sz="2800" dirty="0" smtClean="0"/>
              <a:t>The </a:t>
            </a:r>
            <a:r>
              <a:rPr lang="en-US" sz="2800" dirty="0"/>
              <a:t>Backstage view is the central location for managing files and customizing Project.</a:t>
            </a:r>
          </a:p>
          <a:p>
            <a:r>
              <a:rPr lang="en-US" sz="2800" dirty="0" smtClean="0"/>
              <a:t>The </a:t>
            </a:r>
            <a:r>
              <a:rPr lang="en-US" sz="2800" dirty="0"/>
              <a:t>Fluent user interface, commonly called the ribbon interface, is a major visual change introduced in Project </a:t>
            </a:r>
            <a:r>
              <a:rPr lang="en-US" sz="2800" dirty="0" smtClean="0"/>
              <a:t> . </a:t>
            </a:r>
            <a:r>
              <a:rPr lang="en-US" sz="2800" dirty="0"/>
              <a:t>Commands are grouped on tabs for quick access.</a:t>
            </a:r>
          </a:p>
          <a:p>
            <a:r>
              <a:rPr lang="en-US" sz="2800" dirty="0" smtClean="0"/>
              <a:t>The </a:t>
            </a:r>
            <a:r>
              <a:rPr lang="en-US" sz="2800" dirty="0"/>
              <a:t>main working space in Project is a view. One view (or sometimes two views) are typically displayed at a time. The Gantt with Timeline view is the default; the Gantt Chart is probably the best-known view in Project, and the Gantt chart is the best-known concept in project management as a whole.</a:t>
            </a:r>
          </a:p>
          <a:p>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262403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 Guided Tour of </a:t>
            </a:r>
            <a:r>
              <a:rPr lang="en-US" dirty="0" smtClean="0"/>
              <a:t>Project</a:t>
            </a:r>
            <a:endParaRPr lang="en-US" dirty="0"/>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400" b="1" dirty="0" smtClean="0"/>
              <a:t>Exercise:</a:t>
            </a:r>
            <a:endParaRPr lang="en-US" sz="2400" b="1" dirty="0"/>
          </a:p>
          <a:p>
            <a:endParaRPr lang="en-US" sz="2400" dirty="0" smtClean="0"/>
          </a:p>
          <a:p>
            <a:r>
              <a:rPr lang="en-US" sz="2400" dirty="0" smtClean="0"/>
              <a:t>Open Chapter  and check all available options</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2624034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r>
              <a:rPr lang="en-US" sz="2400" dirty="0" smtClean="0"/>
              <a:t>Start </a:t>
            </a:r>
            <a:r>
              <a:rPr lang="en-US" sz="2400" dirty="0"/>
              <a:t>Microsoft Project Standard or Professional and save a new project plan.</a:t>
            </a:r>
          </a:p>
          <a:p>
            <a:r>
              <a:rPr lang="en-US" sz="2400" dirty="0" smtClean="0"/>
              <a:t>Enter </a:t>
            </a:r>
            <a:r>
              <a:rPr lang="en-US" sz="2400" dirty="0"/>
              <a:t>task names.</a:t>
            </a:r>
          </a:p>
          <a:p>
            <a:r>
              <a:rPr lang="en-US" sz="2400" dirty="0" smtClean="0"/>
              <a:t>Estimate </a:t>
            </a:r>
            <a:r>
              <a:rPr lang="en-US" sz="2400" dirty="0"/>
              <a:t>and record how long each task should last.</a:t>
            </a:r>
          </a:p>
          <a:p>
            <a:r>
              <a:rPr lang="en-US" sz="2400" dirty="0" smtClean="0"/>
              <a:t>Create </a:t>
            </a:r>
            <a:r>
              <a:rPr lang="en-US" sz="2400" dirty="0"/>
              <a:t>a milestone to track an important event.</a:t>
            </a:r>
          </a:p>
          <a:p>
            <a:r>
              <a:rPr lang="en-US" sz="2400" dirty="0" smtClean="0"/>
              <a:t>Organize </a:t>
            </a:r>
            <a:r>
              <a:rPr lang="en-US" sz="2400" dirty="0"/>
              <a:t>tasks into phases.</a:t>
            </a:r>
          </a:p>
          <a:p>
            <a:r>
              <a:rPr lang="en-US" sz="2400" dirty="0" smtClean="0"/>
              <a:t>Create </a:t>
            </a:r>
            <a:r>
              <a:rPr lang="en-US" sz="2400" dirty="0"/>
              <a:t>task relationships by linking tasks.</a:t>
            </a:r>
          </a:p>
          <a:p>
            <a:r>
              <a:rPr lang="en-US" sz="2400" dirty="0" smtClean="0"/>
              <a:t>Switch </a:t>
            </a:r>
            <a:r>
              <a:rPr lang="en-US" sz="2400" dirty="0"/>
              <a:t>task scheduling from manual to automatic.</a:t>
            </a:r>
          </a:p>
          <a:p>
            <a:r>
              <a:rPr lang="en-US" sz="2400" dirty="0" smtClean="0"/>
              <a:t>Set </a:t>
            </a:r>
            <a:r>
              <a:rPr lang="en-US" sz="2400" dirty="0"/>
              <a:t>nonworking days for the project plan.</a:t>
            </a:r>
          </a:p>
          <a:p>
            <a:r>
              <a:rPr lang="en-US" sz="2400" dirty="0" smtClean="0"/>
              <a:t>Check </a:t>
            </a:r>
            <a:r>
              <a:rPr lang="en-US" sz="2400" dirty="0"/>
              <a:t>the project plan’s overall duration.</a:t>
            </a:r>
          </a:p>
          <a:p>
            <a:r>
              <a:rPr lang="en-US" sz="2400" dirty="0" smtClean="0"/>
              <a:t>Record </a:t>
            </a:r>
            <a:r>
              <a:rPr lang="en-US" sz="2400" dirty="0"/>
              <a:t>task details in notes and insert a hyperlink to content on the Web.</a:t>
            </a:r>
          </a:p>
          <a:p>
            <a:endParaRPr lang="en-US" sz="24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1611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r>
              <a:rPr lang="en-US" sz="2800" dirty="0"/>
              <a:t>Tasks are the most basic building blocks of any project—tasks represent the work to be done to accomplish the goals of the project. </a:t>
            </a:r>
            <a:endParaRPr lang="en-US" sz="2800" dirty="0" smtClean="0"/>
          </a:p>
          <a:p>
            <a:r>
              <a:rPr lang="en-US" sz="2800" dirty="0" smtClean="0"/>
              <a:t>Tasks </a:t>
            </a:r>
            <a:r>
              <a:rPr lang="en-US" sz="2800" dirty="0"/>
              <a:t>describe project work in terms of </a:t>
            </a:r>
            <a:r>
              <a:rPr lang="en-US" sz="2800" i="1" dirty="0" smtClean="0"/>
              <a:t>sequence</a:t>
            </a:r>
            <a:r>
              <a:rPr lang="en-US" sz="2800" dirty="0" smtClean="0"/>
              <a:t>, </a:t>
            </a:r>
            <a:r>
              <a:rPr lang="en-US" sz="2800" i="1" dirty="0" smtClean="0"/>
              <a:t>duration</a:t>
            </a:r>
            <a:r>
              <a:rPr lang="en-US" sz="2800" dirty="0"/>
              <a:t>, and resource requirements. </a:t>
            </a:r>
            <a:endParaRPr lang="en-US" sz="2800" dirty="0" smtClean="0"/>
          </a:p>
          <a:p>
            <a:r>
              <a:rPr lang="en-US" sz="2800" dirty="0" smtClean="0"/>
              <a:t>In </a:t>
            </a:r>
            <a:r>
              <a:rPr lang="en-US" sz="2800" dirty="0"/>
              <a:t>Project, there are several different kinds of tasks. </a:t>
            </a:r>
            <a:endParaRPr lang="en-US" sz="2800" dirty="0" smtClean="0"/>
          </a:p>
          <a:p>
            <a:r>
              <a:rPr lang="en-US" sz="2800" dirty="0" smtClean="0"/>
              <a:t>These </a:t>
            </a:r>
            <a:r>
              <a:rPr lang="en-US" sz="2800" dirty="0"/>
              <a:t>include summary tasks, subtasks, and </a:t>
            </a:r>
            <a:r>
              <a:rPr lang="en-US" sz="2800" dirty="0" smtClean="0"/>
              <a:t>milestones. </a:t>
            </a:r>
          </a:p>
          <a:p>
            <a:r>
              <a:rPr lang="en-US" sz="2800" dirty="0" smtClean="0"/>
              <a:t>More </a:t>
            </a:r>
            <a:r>
              <a:rPr lang="en-US" sz="2800" dirty="0"/>
              <a:t>broadly, what are called tasks in Project are sometimes also called activities or work packages.</a:t>
            </a:r>
          </a:p>
          <a:p>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31955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2" descr="image1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308" y="716607"/>
            <a:ext cx="3418954" cy="1410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3" descr="image1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5615" y="6286500"/>
            <a:ext cx="1961183" cy="43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6324" name="Group 4"/>
          <p:cNvGrpSpPr>
            <a:grpSpLocks/>
          </p:cNvGrpSpPr>
          <p:nvPr/>
        </p:nvGrpSpPr>
        <p:grpSpPr bwMode="auto">
          <a:xfrm>
            <a:off x="792510" y="3047256"/>
            <a:ext cx="8078019" cy="1184300"/>
            <a:chOff x="0" y="0"/>
            <a:chExt cx="905" cy="133"/>
          </a:xfrm>
        </p:grpSpPr>
        <p:sp>
          <p:nvSpPr>
            <p:cNvPr id="56325" name="AutoShape 5"/>
            <p:cNvSpPr>
              <a:spLocks/>
            </p:cNvSpPr>
            <p:nvPr/>
          </p:nvSpPr>
          <p:spPr bwMode="auto">
            <a:xfrm>
              <a:off x="0" y="0"/>
              <a:ext cx="905" cy="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11"/>
            </a:solidFill>
            <a:ln w="54185"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defRPr/>
              </a:pPr>
              <a:endParaRPr lang="en-US" sz="1700">
                <a:solidFill>
                  <a:srgbClr val="FFFFFF"/>
                </a:solidFill>
              </a:endParaRPr>
            </a:p>
          </p:txBody>
        </p:sp>
        <p:sp>
          <p:nvSpPr>
            <p:cNvPr id="24583" name="AutoShape 6"/>
            <p:cNvSpPr>
              <a:spLocks/>
            </p:cNvSpPr>
            <p:nvPr/>
          </p:nvSpPr>
          <p:spPr bwMode="auto">
            <a:xfrm>
              <a:off x="0" y="0"/>
              <a:ext cx="905" cy="133"/>
            </a:xfrm>
            <a:custGeom>
              <a:avLst/>
              <a:gdLst>
                <a:gd name="T0" fmla="*/ 19 w 21600"/>
                <a:gd name="T1" fmla="*/ 0 h 21600"/>
                <a:gd name="T2" fmla="*/ 19 w 21600"/>
                <a:gd name="T3" fmla="*/ 0 h 21600"/>
                <a:gd name="T4" fmla="*/ 19 w 21600"/>
                <a:gd name="T5" fmla="*/ 0 h 21600"/>
                <a:gd name="T6" fmla="*/ 19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0" tIns="76200" rIns="127000" bIns="7620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lnSpc>
                  <a:spcPct val="90000"/>
                </a:lnSpc>
                <a:spcBef>
                  <a:spcPts val="492"/>
                </a:spcBef>
              </a:pPr>
              <a:r>
                <a:rPr lang="en-US" altLang="en-US" sz="3200">
                  <a:latin typeface="Helvetica" charset="0"/>
                  <a:ea typeface="Helvetica" charset="0"/>
                  <a:cs typeface="Helvetica" charset="0"/>
                  <a:sym typeface="Helvetica" charset="0"/>
                </a:rPr>
                <a:t>Work Management Solutions for Individuals, Teams and the Enterprise</a:t>
              </a:r>
              <a:endParaRPr lang="en-US" altLang="en-US"/>
            </a:p>
          </p:txBody>
        </p:sp>
      </p:grpSp>
      <p:sp>
        <p:nvSpPr>
          <p:cNvPr id="2" name="TextBox 1"/>
          <p:cNvSpPr txBox="1"/>
          <p:nvPr/>
        </p:nvSpPr>
        <p:spPr>
          <a:xfrm>
            <a:off x="2971800" y="1320225"/>
            <a:ext cx="112246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t>2013</a:t>
            </a:r>
            <a:endParaRPr lang="en-US" sz="3200" dirty="0"/>
          </a:p>
        </p:txBody>
      </p:sp>
    </p:spTree>
    <p:extLst>
      <p:ext uri="{BB962C8B-B14F-4D97-AF65-F5344CB8AC3E}">
        <p14:creationId xmlns:p14="http://schemas.microsoft.com/office/powerpoint/2010/main" val="29179340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400" b="1" dirty="0"/>
              <a:t>Creating a New Project Plan</a:t>
            </a:r>
            <a:endParaRPr lang="en-US" sz="2400" dirty="0"/>
          </a:p>
          <a:p>
            <a:r>
              <a:rPr lang="en-US" sz="2400" dirty="0" smtClean="0"/>
              <a:t>Tracks tasks</a:t>
            </a:r>
            <a:r>
              <a:rPr lang="en-US" sz="2400" dirty="0"/>
              <a:t>, resources, time frames, and possibly their associated costs</a:t>
            </a:r>
            <a:r>
              <a:rPr lang="en-US" sz="2400" dirty="0" smtClean="0"/>
              <a:t>.</a:t>
            </a:r>
          </a:p>
          <a:p>
            <a:pPr marL="0" indent="0">
              <a:buNone/>
            </a:pPr>
            <a:r>
              <a:rPr lang="en-US" sz="2400" dirty="0" smtClean="0"/>
              <a:t>Exercise:</a:t>
            </a:r>
            <a:endParaRPr lang="en-US" sz="2400" dirty="0"/>
          </a:p>
          <a:p>
            <a:pPr marL="457200" indent="-457200">
              <a:buFont typeface="+mj-lt"/>
              <a:buAutoNum type="arabicPeriod"/>
            </a:pPr>
            <a:r>
              <a:rPr lang="en-US" sz="2400" dirty="0"/>
              <a:t>Click the </a:t>
            </a:r>
            <a:r>
              <a:rPr lang="en-US" sz="2400" b="1" dirty="0"/>
              <a:t>File </a:t>
            </a:r>
            <a:r>
              <a:rPr lang="en-US" sz="2400" dirty="0"/>
              <a:t>tab.</a:t>
            </a:r>
          </a:p>
          <a:p>
            <a:pPr marL="914400" lvl="1" indent="-457200">
              <a:buFont typeface="+mj-lt"/>
              <a:buAutoNum type="arabicPeriod"/>
            </a:pPr>
            <a:r>
              <a:rPr lang="en-US" sz="2000" dirty="0"/>
              <a:t>Project displays the Backstage view.</a:t>
            </a:r>
          </a:p>
          <a:p>
            <a:pPr marL="457200" indent="-457200">
              <a:buFont typeface="+mj-lt"/>
              <a:buAutoNum type="arabicPeriod"/>
            </a:pPr>
            <a:r>
              <a:rPr lang="en-US" sz="2400" dirty="0" smtClean="0"/>
              <a:t>Click </a:t>
            </a:r>
            <a:r>
              <a:rPr lang="en-US" sz="2400" dirty="0"/>
              <a:t>the </a:t>
            </a:r>
            <a:r>
              <a:rPr lang="en-US" sz="2400" b="1" dirty="0"/>
              <a:t>New </a:t>
            </a:r>
            <a:r>
              <a:rPr lang="en-US" sz="2400" dirty="0"/>
              <a:t>tab</a:t>
            </a:r>
            <a:r>
              <a:rPr lang="en-US" sz="2400" dirty="0" smtClean="0"/>
              <a:t>.</a:t>
            </a:r>
          </a:p>
          <a:p>
            <a:pPr marL="457200" indent="-457200">
              <a:buFont typeface="+mj-lt"/>
              <a:buAutoNum type="arabicPeriod"/>
            </a:pPr>
            <a:r>
              <a:rPr lang="en-US" sz="2400" dirty="0"/>
              <a:t>Under </a:t>
            </a:r>
            <a:r>
              <a:rPr lang="en-US" sz="2400" b="1" dirty="0"/>
              <a:t>Available Templates</a:t>
            </a:r>
            <a:r>
              <a:rPr lang="en-US" sz="2400" dirty="0"/>
              <a:t>, </a:t>
            </a:r>
            <a:endParaRPr lang="en-US" sz="2400" dirty="0" smtClean="0"/>
          </a:p>
          <a:p>
            <a:pPr marL="0" indent="0">
              <a:buNone/>
            </a:pPr>
            <a:r>
              <a:rPr lang="en-US" sz="2400" dirty="0" smtClean="0"/>
              <a:t>make </a:t>
            </a:r>
            <a:r>
              <a:rPr lang="en-US" sz="2400" dirty="0"/>
              <a:t>sure that </a:t>
            </a:r>
            <a:r>
              <a:rPr lang="en-US" sz="2400" b="1" dirty="0"/>
              <a:t>Blank project </a:t>
            </a:r>
            <a:r>
              <a:rPr lang="en-US" sz="2400" dirty="0"/>
              <a:t>is </a:t>
            </a:r>
            <a:endParaRPr lang="en-US" sz="2400" dirty="0" smtClean="0"/>
          </a:p>
          <a:p>
            <a:pPr marL="0" indent="0">
              <a:buNone/>
            </a:pPr>
            <a:r>
              <a:rPr lang="en-US" sz="2400" dirty="0" smtClean="0"/>
              <a:t>selected</a:t>
            </a:r>
            <a:r>
              <a:rPr lang="en-US" sz="2400" dirty="0"/>
              <a:t>, and </a:t>
            </a:r>
            <a:endParaRPr lang="en-US" sz="2400" dirty="0" smtClean="0"/>
          </a:p>
          <a:p>
            <a:pPr marL="0" indent="0">
              <a:buNone/>
            </a:pPr>
            <a:r>
              <a:rPr lang="en-US" sz="2400" dirty="0" smtClean="0"/>
              <a:t>then </a:t>
            </a:r>
            <a:r>
              <a:rPr lang="en-US" sz="2400" dirty="0"/>
              <a:t>click the </a:t>
            </a:r>
            <a:r>
              <a:rPr lang="en-US" sz="2400" b="1" dirty="0"/>
              <a:t>Create </a:t>
            </a:r>
            <a:r>
              <a:rPr lang="en-US" sz="2400" dirty="0"/>
              <a:t>button</a:t>
            </a:r>
          </a:p>
          <a:p>
            <a:endParaRPr lang="en-US" sz="2400" dirty="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124200"/>
            <a:ext cx="4067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665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400" b="1" dirty="0"/>
              <a:t>Creating a New Project Plan</a:t>
            </a:r>
            <a:endParaRPr lang="en-US" sz="2400" dirty="0"/>
          </a:p>
          <a:p>
            <a:pPr marL="457200" indent="-457200">
              <a:buFont typeface="+mj-lt"/>
              <a:buAutoNum type="arabicPeriod" startAt="4"/>
            </a:pPr>
            <a:r>
              <a:rPr lang="en-US" sz="2400" dirty="0" smtClean="0"/>
              <a:t>On </a:t>
            </a:r>
            <a:r>
              <a:rPr lang="en-US" sz="2400" dirty="0"/>
              <a:t>the </a:t>
            </a:r>
            <a:r>
              <a:rPr lang="en-US" sz="2400" b="1" dirty="0"/>
              <a:t>Project </a:t>
            </a:r>
            <a:r>
              <a:rPr lang="en-US" sz="2400" dirty="0"/>
              <a:t>tab, in the </a:t>
            </a:r>
            <a:r>
              <a:rPr lang="en-US" sz="2400" b="1" dirty="0"/>
              <a:t>Properties </a:t>
            </a:r>
            <a:r>
              <a:rPr lang="en-US" sz="2400" dirty="0"/>
              <a:t>group, click </a:t>
            </a:r>
            <a:r>
              <a:rPr lang="en-US" sz="2400" b="1" dirty="0"/>
              <a:t>Project Information</a:t>
            </a:r>
            <a:r>
              <a:rPr lang="en-US" sz="2400" dirty="0"/>
              <a:t>.</a:t>
            </a:r>
          </a:p>
          <a:p>
            <a:pPr marL="457200" indent="-457200">
              <a:buFont typeface="+mj-lt"/>
              <a:buAutoNum type="arabicPeriod" startAt="4"/>
            </a:pPr>
            <a:r>
              <a:rPr lang="en-US" sz="2400" dirty="0"/>
              <a:t>The Project Information dialog box appears.</a:t>
            </a:r>
          </a:p>
          <a:p>
            <a:pPr marL="457200" indent="-457200">
              <a:buFont typeface="+mj-lt"/>
              <a:buAutoNum type="arabicPeriod" startAt="4"/>
            </a:pPr>
            <a:r>
              <a:rPr lang="en-US" sz="2400" b="1" dirty="0"/>
              <a:t>Important </a:t>
            </a:r>
            <a:r>
              <a:rPr lang="en-US" sz="2400" dirty="0"/>
              <a:t>If you are using Project Professional rather than Project Standard, the Project Information and some other dialog boxes contain additional options relating to </a:t>
            </a:r>
            <a:r>
              <a:rPr lang="en-US" sz="2400" dirty="0" smtClean="0"/>
              <a:t>Project Server</a:t>
            </a:r>
            <a:r>
              <a:rPr lang="en-US" sz="2400" dirty="0"/>
              <a:t>. </a:t>
            </a:r>
            <a:endParaRPr lang="en-US" sz="2400" dirty="0" smtClean="0"/>
          </a:p>
          <a:p>
            <a:pPr marL="457200" indent="-457200">
              <a:buFont typeface="+mj-lt"/>
              <a:buAutoNum type="arabicPeriod" startAt="4"/>
            </a:pPr>
            <a:r>
              <a:rPr lang="en-US" sz="2400" dirty="0" smtClean="0"/>
              <a:t>In </a:t>
            </a:r>
            <a:r>
              <a:rPr lang="en-US" sz="2400" dirty="0"/>
              <a:t>the </a:t>
            </a:r>
            <a:r>
              <a:rPr lang="en-US" sz="2400" b="1" dirty="0"/>
              <a:t>Start Date </a:t>
            </a:r>
            <a:r>
              <a:rPr lang="en-US" sz="2400" dirty="0"/>
              <a:t>box, type </a:t>
            </a:r>
            <a:r>
              <a:rPr lang="en-US" sz="2400" dirty="0" smtClean="0"/>
              <a:t>Current Date, </a:t>
            </a:r>
            <a:r>
              <a:rPr lang="en-US" sz="2400" dirty="0"/>
              <a:t>or click the down arrow to display the calendar and </a:t>
            </a:r>
            <a:endParaRPr lang="en-US" sz="2400" dirty="0" smtClean="0"/>
          </a:p>
          <a:p>
            <a:pPr marL="457200" indent="-457200">
              <a:buFont typeface="+mj-lt"/>
              <a:buAutoNum type="arabicPeriod" startAt="4"/>
            </a:pPr>
            <a:r>
              <a:rPr lang="en-US" sz="2400" dirty="0"/>
              <a:t> </a:t>
            </a:r>
            <a:r>
              <a:rPr lang="en-US" sz="2400" dirty="0" smtClean="0"/>
              <a:t>select </a:t>
            </a:r>
            <a:r>
              <a:rPr lang="en-US" sz="2400" b="1" dirty="0" smtClean="0"/>
              <a:t>Current Date</a:t>
            </a:r>
            <a:r>
              <a:rPr lang="en-US" sz="2400" dirty="0" smtClean="0"/>
              <a:t>.</a:t>
            </a:r>
          </a:p>
          <a:p>
            <a:pPr marL="457200" indent="-457200">
              <a:buFont typeface="+mj-lt"/>
              <a:buAutoNum type="arabicPeriod" startAt="4"/>
            </a:pPr>
            <a:r>
              <a:rPr lang="en-US" sz="2400" dirty="0" smtClean="0"/>
              <a:t>Click </a:t>
            </a:r>
            <a:r>
              <a:rPr lang="en-US" sz="2400" b="1" dirty="0"/>
              <a:t>OK </a:t>
            </a:r>
            <a:endParaRPr lang="en-US" sz="2400" b="1" dirty="0" smtClean="0"/>
          </a:p>
          <a:p>
            <a:pPr marL="457200" indent="-457200">
              <a:buFont typeface="+mj-lt"/>
              <a:buAutoNum type="arabicPeriod" startAt="4"/>
            </a:pPr>
            <a:r>
              <a:rPr lang="en-US" sz="2400" dirty="0" smtClean="0"/>
              <a:t>On </a:t>
            </a:r>
            <a:r>
              <a:rPr lang="en-US" sz="2400" dirty="0"/>
              <a:t>the </a:t>
            </a:r>
            <a:r>
              <a:rPr lang="en-US" sz="2400" b="1" dirty="0"/>
              <a:t>File </a:t>
            </a:r>
            <a:r>
              <a:rPr lang="en-US" sz="2400" dirty="0"/>
              <a:t>tab, click </a:t>
            </a:r>
            <a:r>
              <a:rPr lang="en-US" sz="2400" b="1" dirty="0" smtClean="0"/>
              <a:t>Save</a:t>
            </a:r>
            <a:r>
              <a:rPr lang="en-US" sz="2400" dirty="0" smtClean="0"/>
              <a:t>.</a:t>
            </a:r>
          </a:p>
          <a:p>
            <a:pPr marL="457200" indent="-457200">
              <a:buFont typeface="+mj-lt"/>
              <a:buAutoNum type="arabicPeriod" startAt="4"/>
            </a:pPr>
            <a:r>
              <a:rPr lang="en-US" sz="2400" dirty="0" smtClean="0"/>
              <a:t>In he </a:t>
            </a:r>
            <a:r>
              <a:rPr lang="en-US" sz="2400" b="1" dirty="0"/>
              <a:t>File name </a:t>
            </a:r>
            <a:r>
              <a:rPr lang="en-US" sz="2400" dirty="0"/>
              <a:t>box, type </a:t>
            </a:r>
            <a:endParaRPr lang="en-US" sz="2400" dirty="0" smtClean="0"/>
          </a:p>
          <a:p>
            <a:pPr marL="0" indent="0">
              <a:buNone/>
            </a:pPr>
            <a:r>
              <a:rPr lang="en-US" sz="2400" b="1" dirty="0" smtClean="0"/>
              <a:t>Simple </a:t>
            </a:r>
            <a:r>
              <a:rPr lang="en-US" sz="2400" b="1" dirty="0"/>
              <a:t>Tasks</a:t>
            </a:r>
            <a:r>
              <a:rPr lang="en-US" sz="2400" dirty="0"/>
              <a:t>.</a:t>
            </a:r>
          </a:p>
          <a:p>
            <a:pPr marL="457200" indent="-457200">
              <a:buFont typeface="+mj-lt"/>
              <a:buAutoNum type="arabicPeriod" startAt="4"/>
            </a:pPr>
            <a:endParaRPr lang="en-US" sz="2400" dirty="0"/>
          </a:p>
          <a:p>
            <a:pPr marL="0" indent="0">
              <a:buNone/>
            </a:pPr>
            <a:endParaRPr lang="en-US" sz="2400" dirty="0"/>
          </a:p>
          <a:p>
            <a:endParaRPr lang="en-US" sz="2400" dirty="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4164311"/>
            <a:ext cx="4810125" cy="246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431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4000" b="1" dirty="0"/>
              <a:t>Entering Task Names</a:t>
            </a:r>
          </a:p>
          <a:p>
            <a:r>
              <a:rPr lang="en-US" sz="4000" dirty="0" smtClean="0"/>
              <a:t>Tasks </a:t>
            </a:r>
            <a:r>
              <a:rPr lang="en-US" sz="4000" dirty="0"/>
              <a:t>represent the work to be done to accomplish the goals of the project. </a:t>
            </a:r>
            <a:endParaRPr lang="en-US" sz="4000" dirty="0" smtClean="0"/>
          </a:p>
          <a:p>
            <a:r>
              <a:rPr lang="en-US" sz="4000" dirty="0" smtClean="0"/>
              <a:t>Task </a:t>
            </a:r>
            <a:r>
              <a:rPr lang="en-US" sz="4000" dirty="0"/>
              <a:t>names should be recognizable and make sense to the people who will perform the tasks and to other stakeholders who will see the task names. </a:t>
            </a:r>
            <a:endParaRPr lang="en-US" sz="4000" dirty="0" smtClean="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36856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3600" b="1" dirty="0" smtClean="0"/>
              <a:t>Guidelines </a:t>
            </a:r>
            <a:r>
              <a:rPr lang="en-US" sz="3600" b="1" dirty="0"/>
              <a:t>for creating good task names:</a:t>
            </a:r>
          </a:p>
          <a:p>
            <a:r>
              <a:rPr lang="en-US" sz="3600" dirty="0" smtClean="0"/>
              <a:t>Use </a:t>
            </a:r>
            <a:r>
              <a:rPr lang="en-US" sz="3600" dirty="0"/>
              <a:t>short verb phrases that describe the work to be done, such as “Edit manuscript.”</a:t>
            </a:r>
          </a:p>
          <a:p>
            <a:r>
              <a:rPr lang="en-US" sz="3600" dirty="0" smtClean="0"/>
              <a:t>If </a:t>
            </a:r>
            <a:r>
              <a:rPr lang="en-US" sz="3600" dirty="0"/>
              <a:t>tasks will be organized into </a:t>
            </a:r>
            <a:r>
              <a:rPr lang="en-US" sz="3600" i="1" dirty="0"/>
              <a:t>phases</a:t>
            </a:r>
            <a:r>
              <a:rPr lang="en-US" sz="3600" dirty="0"/>
              <a:t>, don’t repeat details from the summary task name in the subtask name unless it adds clarity.</a:t>
            </a:r>
          </a:p>
          <a:p>
            <a:r>
              <a:rPr lang="en-US" sz="3600" dirty="0" smtClean="0"/>
              <a:t>If </a:t>
            </a:r>
            <a:r>
              <a:rPr lang="en-US" sz="3600" dirty="0"/>
              <a:t>tasks will have resources assigned to them, don’t include resource names in the task names</a:t>
            </a:r>
            <a:r>
              <a:rPr lang="en-US" sz="3600" dirty="0" smtClean="0"/>
              <a:t>.</a:t>
            </a:r>
            <a:endParaRPr lang="en-US" sz="36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393981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400" b="1" u="sng" dirty="0" smtClean="0"/>
              <a:t>Exercise</a:t>
            </a:r>
            <a:r>
              <a:rPr lang="en-US" sz="2400" dirty="0" smtClean="0"/>
              <a:t>:</a:t>
            </a:r>
          </a:p>
          <a:p>
            <a:pPr marL="0" indent="0">
              <a:buNone/>
            </a:pPr>
            <a:r>
              <a:rPr lang="en-US" sz="2400" dirty="0" smtClean="0"/>
              <a:t>Enter </a:t>
            </a:r>
            <a:r>
              <a:rPr lang="en-US" sz="2400" dirty="0"/>
              <a:t>some initial tasks required for the new book launch events.</a:t>
            </a:r>
          </a:p>
          <a:p>
            <a:pPr marL="0" indent="0">
              <a:buNone/>
            </a:pPr>
            <a:r>
              <a:rPr lang="en-US" sz="2400" dirty="0" smtClean="0"/>
              <a:t>Click </a:t>
            </a:r>
            <a:r>
              <a:rPr lang="en-US" sz="2400" dirty="0"/>
              <a:t>the cell directly below the </a:t>
            </a:r>
            <a:r>
              <a:rPr lang="en-US" sz="2400" b="1" dirty="0"/>
              <a:t>Task Name </a:t>
            </a:r>
            <a:r>
              <a:rPr lang="en-US" sz="2400" dirty="0"/>
              <a:t>column heading.</a:t>
            </a:r>
          </a:p>
          <a:p>
            <a:pPr marL="457200" indent="-457200">
              <a:buFont typeface="+mj-lt"/>
              <a:buAutoNum type="arabicPeriod"/>
            </a:pPr>
            <a:r>
              <a:rPr lang="en-US" sz="2400" dirty="0" smtClean="0"/>
              <a:t>Type </a:t>
            </a:r>
            <a:r>
              <a:rPr lang="en-US" sz="2400" b="1" dirty="0"/>
              <a:t>Assign launch team members</a:t>
            </a:r>
            <a:r>
              <a:rPr lang="en-US" sz="2400" dirty="0"/>
              <a:t>, and then press the Enter key.</a:t>
            </a:r>
          </a:p>
          <a:p>
            <a:pPr marL="457200" indent="-457200">
              <a:buFont typeface="+mj-lt"/>
              <a:buAutoNum type="arabicPeriod"/>
            </a:pPr>
            <a:r>
              <a:rPr lang="en-US" sz="2400" dirty="0" smtClean="0"/>
              <a:t>Type </a:t>
            </a:r>
            <a:r>
              <a:rPr lang="en-US" sz="2400" b="1" dirty="0" smtClean="0"/>
              <a:t>Design </a:t>
            </a:r>
            <a:r>
              <a:rPr lang="en-US" sz="2400" b="1" dirty="0"/>
              <a:t>and order marketing material</a:t>
            </a:r>
          </a:p>
          <a:p>
            <a:pPr marL="457200" indent="-457200">
              <a:buFont typeface="+mj-lt"/>
              <a:buAutoNum type="arabicPeriod"/>
            </a:pPr>
            <a:r>
              <a:rPr lang="en-US" sz="2400" dirty="0" smtClean="0"/>
              <a:t>Type </a:t>
            </a:r>
            <a:r>
              <a:rPr lang="en-US" sz="2400" b="1" dirty="0" smtClean="0"/>
              <a:t>Public </a:t>
            </a:r>
            <a:r>
              <a:rPr lang="en-US" sz="2400" b="1" dirty="0"/>
              <a:t>Launch Phase</a:t>
            </a:r>
          </a:p>
          <a:p>
            <a:pPr marL="457200" indent="-457200">
              <a:buFont typeface="+mj-lt"/>
              <a:buAutoNum type="arabicPeriod"/>
            </a:pPr>
            <a:r>
              <a:rPr lang="en-US" sz="2400" dirty="0" smtClean="0"/>
              <a:t>Type </a:t>
            </a:r>
            <a:r>
              <a:rPr lang="en-US" sz="2400" b="1" dirty="0" smtClean="0"/>
              <a:t>Distribute </a:t>
            </a:r>
            <a:r>
              <a:rPr lang="en-US" sz="2400" b="1" dirty="0"/>
              <a:t>advance copies</a:t>
            </a:r>
          </a:p>
          <a:p>
            <a:pPr marL="457200" indent="-457200">
              <a:buFont typeface="+mj-lt"/>
              <a:buAutoNum type="arabicPeriod"/>
            </a:pPr>
            <a:r>
              <a:rPr lang="en-US" sz="2400" dirty="0" smtClean="0"/>
              <a:t>Type </a:t>
            </a:r>
            <a:r>
              <a:rPr lang="en-US" sz="2400" b="1" dirty="0" smtClean="0"/>
              <a:t>Coordinate </a:t>
            </a:r>
            <a:r>
              <a:rPr lang="en-US" sz="2400" b="1" dirty="0"/>
              <a:t>magazine feature articles</a:t>
            </a:r>
          </a:p>
          <a:p>
            <a:pPr marL="457200" indent="-457200">
              <a:buFont typeface="+mj-lt"/>
              <a:buAutoNum type="arabicPeriod"/>
            </a:pPr>
            <a:r>
              <a:rPr lang="en-US" sz="2400" dirty="0" smtClean="0"/>
              <a:t>Type </a:t>
            </a:r>
            <a:r>
              <a:rPr lang="en-US" sz="2400" b="1" dirty="0" smtClean="0"/>
              <a:t>Launch </a:t>
            </a:r>
            <a:r>
              <a:rPr lang="en-US" sz="2400" b="1" dirty="0"/>
              <a:t>public web portal for book</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785" y="3429000"/>
            <a:ext cx="267821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0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400" b="1" u="sng" dirty="0" smtClean="0"/>
              <a:t>Exercise</a:t>
            </a:r>
            <a:r>
              <a:rPr lang="en-US" sz="2400" dirty="0" smtClean="0"/>
              <a:t>:</a:t>
            </a:r>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666" y="1066800"/>
            <a:ext cx="7281336" cy="53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9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7150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000" b="1" dirty="0"/>
              <a:t>Project Management Focus: Defining the Right Tasks for the Deliverable</a:t>
            </a:r>
          </a:p>
          <a:p>
            <a:r>
              <a:rPr lang="en-US" sz="2000" dirty="0"/>
              <a:t>Every project has an ultimate goal or intent: the reason that the project was started.</a:t>
            </a:r>
          </a:p>
          <a:p>
            <a:r>
              <a:rPr lang="en-US" sz="2000" dirty="0"/>
              <a:t>This is called the project deliverable. This deliverable might be a tangible product, such as a new book, or a service or event, such as a product launch party. </a:t>
            </a:r>
            <a:endParaRPr lang="en-US" sz="2000" dirty="0" smtClean="0"/>
          </a:p>
          <a:p>
            <a:r>
              <a:rPr lang="en-US" sz="2000" dirty="0" smtClean="0"/>
              <a:t>Defining </a:t>
            </a:r>
            <a:r>
              <a:rPr lang="en-US" sz="2000" dirty="0"/>
              <a:t>the right tasks to create the deliverable is an essential skill for a project manager. </a:t>
            </a:r>
            <a:endParaRPr lang="en-US" sz="2000" dirty="0" smtClean="0"/>
          </a:p>
          <a:p>
            <a:r>
              <a:rPr lang="en-US" sz="2000" dirty="0" smtClean="0"/>
              <a:t>When </a:t>
            </a:r>
            <a:r>
              <a:rPr lang="en-US" sz="2000" dirty="0"/>
              <a:t>developing your task lists, you might find it helpful to distinguish product scope from project scope. </a:t>
            </a:r>
            <a:endParaRPr lang="en-US" sz="2000" dirty="0" smtClean="0"/>
          </a:p>
          <a:p>
            <a:r>
              <a:rPr lang="en-US" sz="2000" dirty="0" smtClean="0"/>
              <a:t>Product </a:t>
            </a:r>
            <a:r>
              <a:rPr lang="en-US" sz="2000" dirty="0"/>
              <a:t>scope describes the quality, features, and </a:t>
            </a:r>
            <a:r>
              <a:rPr lang="en-US" sz="2000" dirty="0" smtClean="0"/>
              <a:t>functions of </a:t>
            </a:r>
            <a:r>
              <a:rPr lang="en-US" sz="2000" dirty="0"/>
              <a:t>the deliverable of the project. </a:t>
            </a:r>
            <a:endParaRPr lang="en-US" sz="2000" dirty="0" smtClean="0"/>
          </a:p>
          <a:p>
            <a:r>
              <a:rPr lang="en-US" sz="2000" dirty="0" smtClean="0"/>
              <a:t>For Book Project - the </a:t>
            </a:r>
            <a:r>
              <a:rPr lang="en-US" sz="2000" dirty="0"/>
              <a:t>product scope might include its number of pages and illustrations. </a:t>
            </a:r>
            <a:endParaRPr lang="en-US" sz="2000" dirty="0" smtClean="0"/>
          </a:p>
          <a:p>
            <a:r>
              <a:rPr lang="en-US" sz="2000" dirty="0" smtClean="0"/>
              <a:t>Project </a:t>
            </a:r>
            <a:r>
              <a:rPr lang="en-US" sz="2000" dirty="0"/>
              <a:t>scope, on the other hand, </a:t>
            </a:r>
            <a:r>
              <a:rPr lang="en-US" sz="2000" dirty="0" smtClean="0"/>
              <a:t>describes the </a:t>
            </a:r>
            <a:r>
              <a:rPr lang="en-US" sz="2000" dirty="0"/>
              <a:t>work required to deliver such a product or service. </a:t>
            </a:r>
            <a:r>
              <a:rPr lang="en-US" sz="2000" dirty="0" smtClean="0"/>
              <a:t>The Project Scope </a:t>
            </a:r>
            <a:r>
              <a:rPr lang="en-US" sz="2000" dirty="0"/>
              <a:t>includes detailed tasks relating to generating publicity and </a:t>
            </a:r>
            <a:r>
              <a:rPr lang="en-US" sz="2000" dirty="0" smtClean="0"/>
              <a:t>advance reviews </a:t>
            </a:r>
            <a:r>
              <a:rPr lang="en-US" sz="2000" dirty="0"/>
              <a:t>for the book.</a:t>
            </a:r>
          </a:p>
          <a:p>
            <a:endParaRPr lang="en-US" sz="2000" dirty="0"/>
          </a:p>
        </p:txBody>
      </p:sp>
      <p:sp>
        <p:nvSpPr>
          <p:cNvPr id="4" name="Footer Placeholder 3"/>
          <p:cNvSpPr>
            <a:spLocks noGrp="1"/>
          </p:cNvSpPr>
          <p:nvPr>
            <p:ph type="ftr" sz="quarter" idx="11"/>
          </p:nvPr>
        </p:nvSpPr>
        <p:spPr/>
        <p:txBody>
          <a:bodyPr/>
          <a:lstStyle/>
          <a:p>
            <a:r>
              <a:rPr lang="en-US" dirty="0" smtClean="0"/>
              <a:t>Syed Ali Raza - PMP, MCTS, PE, OCP</a:t>
            </a:r>
            <a:endParaRPr lang="en-US" dirty="0"/>
          </a:p>
        </p:txBody>
      </p:sp>
    </p:spTree>
    <p:extLst>
      <p:ext uri="{BB962C8B-B14F-4D97-AF65-F5344CB8AC3E}">
        <p14:creationId xmlns:p14="http://schemas.microsoft.com/office/powerpoint/2010/main" val="31250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400" b="1" dirty="0" smtClean="0"/>
              <a:t>Durations UNITS: </a:t>
            </a:r>
          </a:p>
          <a:p>
            <a:endParaRPr lang="en-US" sz="2400" dirty="0" smtClean="0"/>
          </a:p>
          <a:p>
            <a:endParaRPr lang="en-US" sz="2400" dirty="0"/>
          </a:p>
          <a:p>
            <a:endParaRPr lang="en-US" sz="2400" dirty="0" smtClean="0"/>
          </a:p>
          <a:p>
            <a:endParaRPr lang="en-US" sz="2400" dirty="0"/>
          </a:p>
          <a:p>
            <a:endParaRPr lang="en-US" sz="2400" dirty="0" smtClean="0"/>
          </a:p>
          <a:p>
            <a:endParaRPr lang="en-US" sz="2400" i="1" dirty="0" smtClean="0"/>
          </a:p>
          <a:p>
            <a:pPr marL="0" indent="0">
              <a:buNone/>
            </a:pPr>
            <a:endParaRPr lang="en-US" sz="2400" dirty="0"/>
          </a:p>
          <a:p>
            <a:endParaRPr lang="en-US" sz="2400" dirty="0"/>
          </a:p>
          <a:p>
            <a:endParaRPr lang="en-US" sz="2400" dirty="0"/>
          </a:p>
          <a:p>
            <a:endParaRPr lang="en-US" sz="2400" dirty="0"/>
          </a:p>
          <a:p>
            <a:endParaRPr lang="en-US" sz="2400" dirty="0" smtClean="0"/>
          </a:p>
          <a:p>
            <a:endParaRPr lang="en-US" sz="24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819041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665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400" b="1" dirty="0"/>
              <a:t>Entering Durations</a:t>
            </a:r>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i="1" dirty="0"/>
              <a:t>Automatically scheduled </a:t>
            </a:r>
            <a:r>
              <a:rPr lang="en-US" sz="2400" i="1" dirty="0" smtClean="0"/>
              <a:t>tasks: </a:t>
            </a:r>
            <a:r>
              <a:rPr lang="en-US" sz="2400" dirty="0" smtClean="0"/>
              <a:t>always </a:t>
            </a:r>
            <a:r>
              <a:rPr lang="en-US" sz="2400" dirty="0"/>
              <a:t>have a duration (one day by default</a:t>
            </a:r>
            <a:r>
              <a:rPr lang="en-US" sz="2400" dirty="0" smtClean="0"/>
              <a:t>).</a:t>
            </a:r>
          </a:p>
          <a:p>
            <a:r>
              <a:rPr lang="en-US" sz="2400" i="1" dirty="0" smtClean="0"/>
              <a:t>Manually </a:t>
            </a:r>
            <a:r>
              <a:rPr lang="en-US" sz="2400" i="1" dirty="0"/>
              <a:t>scheduled tasks</a:t>
            </a:r>
            <a:r>
              <a:rPr lang="en-US" sz="2400" dirty="0"/>
              <a:t>, however, do not initially have any </a:t>
            </a:r>
            <a:r>
              <a:rPr lang="en-US" sz="2400" dirty="0" smtClean="0"/>
              <a:t>duration and you </a:t>
            </a:r>
            <a:r>
              <a:rPr lang="en-US" sz="2400" dirty="0"/>
              <a:t>can also enter text </a:t>
            </a:r>
            <a:r>
              <a:rPr lang="en-US" sz="2400" dirty="0" smtClean="0"/>
              <a:t>values.</a:t>
            </a:r>
            <a:endParaRPr lang="en-US" sz="2400" dirty="0"/>
          </a:p>
          <a:p>
            <a:endParaRPr lang="en-US" sz="2400" dirty="0"/>
          </a:p>
          <a:p>
            <a:endParaRPr lang="en-US" sz="2400" dirty="0"/>
          </a:p>
          <a:p>
            <a:endParaRPr lang="en-US" sz="2400" dirty="0"/>
          </a:p>
          <a:p>
            <a:endParaRPr lang="en-US" sz="2400" dirty="0"/>
          </a:p>
          <a:p>
            <a:endParaRPr lang="en-US" sz="2400" dirty="0" smtClean="0"/>
          </a:p>
          <a:p>
            <a:endParaRPr lang="en-US" sz="24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229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587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800" b="1" dirty="0"/>
              <a:t>Switching Task Scheduling from </a:t>
            </a:r>
            <a:r>
              <a:rPr lang="en-US" sz="2800" b="1" dirty="0" smtClean="0"/>
              <a:t>Manual </a:t>
            </a:r>
            <a:r>
              <a:rPr lang="en-US" sz="2800" b="1" dirty="0"/>
              <a:t>to </a:t>
            </a:r>
            <a:r>
              <a:rPr lang="en-US" sz="2800" b="1" dirty="0" smtClean="0"/>
              <a:t>Automatic:</a:t>
            </a:r>
          </a:p>
          <a:p>
            <a:pPr marL="0" indent="0">
              <a:buNone/>
            </a:pPr>
            <a:endParaRPr lang="en-US" sz="2800" dirty="0"/>
          </a:p>
          <a:p>
            <a:r>
              <a:rPr lang="en-US" sz="2800" dirty="0" smtClean="0"/>
              <a:t>In </a:t>
            </a:r>
            <a:r>
              <a:rPr lang="en-US" sz="2800" dirty="0"/>
              <a:t>the </a:t>
            </a:r>
            <a:r>
              <a:rPr lang="en-US" sz="2800" b="1" dirty="0"/>
              <a:t>Task Mode </a:t>
            </a:r>
            <a:r>
              <a:rPr lang="en-US" sz="2800" dirty="0"/>
              <a:t>column.</a:t>
            </a:r>
          </a:p>
          <a:p>
            <a:r>
              <a:rPr lang="en-US" sz="2800" dirty="0" smtClean="0"/>
              <a:t>On </a:t>
            </a:r>
            <a:r>
              <a:rPr lang="en-US" sz="2800" dirty="0"/>
              <a:t>the </a:t>
            </a:r>
            <a:r>
              <a:rPr lang="en-US" sz="2800" b="1" dirty="0"/>
              <a:t>Task </a:t>
            </a:r>
            <a:r>
              <a:rPr lang="en-US" sz="2800" dirty="0"/>
              <a:t>tab, in the </a:t>
            </a:r>
            <a:r>
              <a:rPr lang="en-US" sz="2800" b="1" dirty="0"/>
              <a:t>Tasks </a:t>
            </a:r>
            <a:r>
              <a:rPr lang="en-US" sz="2800" dirty="0"/>
              <a:t>group, click </a:t>
            </a:r>
            <a:r>
              <a:rPr lang="en-US" sz="2800" b="1" dirty="0"/>
              <a:t>Auto Schedule</a:t>
            </a:r>
            <a:r>
              <a:rPr lang="en-US" sz="2800" dirty="0"/>
              <a:t>.</a:t>
            </a:r>
          </a:p>
          <a:p>
            <a:r>
              <a:rPr lang="en-US" sz="2800" dirty="0"/>
              <a:t>Project switches </a:t>
            </a:r>
            <a:r>
              <a:rPr lang="en-US" sz="2800" dirty="0" smtClean="0"/>
              <a:t>tasks </a:t>
            </a:r>
            <a:r>
              <a:rPr lang="en-US" sz="2800" dirty="0"/>
              <a:t>to </a:t>
            </a:r>
            <a:endParaRPr lang="en-US" sz="2800" dirty="0" smtClean="0"/>
          </a:p>
          <a:p>
            <a:pPr marL="0" indent="0">
              <a:buNone/>
            </a:pPr>
            <a:r>
              <a:rPr lang="en-US" sz="2800" dirty="0"/>
              <a:t> </a:t>
            </a:r>
            <a:r>
              <a:rPr lang="en-US" sz="2800" dirty="0" smtClean="0"/>
              <a:t>    be </a:t>
            </a:r>
            <a:r>
              <a:rPr lang="en-US" sz="2800" dirty="0"/>
              <a:t>automatically scheduled.</a:t>
            </a:r>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4267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300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1"/>
          <p:cNvSpPr>
            <a:spLocks/>
          </p:cNvSpPr>
          <p:nvPr/>
        </p:nvSpPr>
        <p:spPr bwMode="auto">
          <a:xfrm>
            <a:off x="0" y="0"/>
            <a:ext cx="9144000" cy="685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000000">
                  <a:alpha val="0"/>
                </a:srgbClr>
              </a:gs>
              <a:gs pos="29999">
                <a:srgbClr val="365A23">
                  <a:alpha val="0"/>
                </a:srgbClr>
              </a:gs>
              <a:gs pos="50000">
                <a:srgbClr val="000000">
                  <a:alpha val="0"/>
                </a:srgbClr>
              </a:gs>
              <a:gs pos="100000">
                <a:srgbClr val="FFFFFF">
                  <a:alpha val="0"/>
                </a:srgbClr>
              </a:gs>
            </a:gsLst>
            <a:lin ang="5400000"/>
          </a:gradFill>
          <a:ln>
            <a:noFill/>
          </a:ln>
          <a:effectLst>
            <a:outerShdw blurRad="38100" dist="23000" dir="54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lIns="0" tIns="0" rIns="0" bIns="0" anchor="ctr"/>
          <a:lstStyle/>
          <a:p>
            <a:pPr>
              <a:defRPr/>
            </a:pPr>
            <a:endParaRPr lang="en-US" sz="1700">
              <a:solidFill>
                <a:srgbClr val="FFFFFF"/>
              </a:solidFill>
            </a:endParaRPr>
          </a:p>
        </p:txBody>
      </p:sp>
      <p:sp>
        <p:nvSpPr>
          <p:cNvPr id="57346" name="AutoShape 2"/>
          <p:cNvSpPr>
            <a:spLocks/>
          </p:cNvSpPr>
          <p:nvPr/>
        </p:nvSpPr>
        <p:spPr bwMode="auto">
          <a:xfrm>
            <a:off x="0" y="990080"/>
            <a:ext cx="9142884" cy="5865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7195"/>
                </a:moveTo>
                <a:lnTo>
                  <a:pt x="21328" y="17227"/>
                </a:lnTo>
                <a:lnTo>
                  <a:pt x="21000" y="17269"/>
                </a:lnTo>
                <a:lnTo>
                  <a:pt x="20564" y="17300"/>
                </a:lnTo>
                <a:lnTo>
                  <a:pt x="20025" y="17321"/>
                </a:lnTo>
                <a:lnTo>
                  <a:pt x="19398" y="17330"/>
                </a:lnTo>
                <a:lnTo>
                  <a:pt x="19050" y="17330"/>
                </a:lnTo>
                <a:lnTo>
                  <a:pt x="18689" y="17321"/>
                </a:lnTo>
                <a:lnTo>
                  <a:pt x="18307" y="17300"/>
                </a:lnTo>
                <a:lnTo>
                  <a:pt x="17912" y="17280"/>
                </a:lnTo>
                <a:lnTo>
                  <a:pt x="17496" y="17238"/>
                </a:lnTo>
                <a:lnTo>
                  <a:pt x="17073" y="17195"/>
                </a:lnTo>
                <a:lnTo>
                  <a:pt x="16630" y="17134"/>
                </a:lnTo>
                <a:lnTo>
                  <a:pt x="16180" y="17060"/>
                </a:lnTo>
                <a:lnTo>
                  <a:pt x="15723" y="16978"/>
                </a:lnTo>
                <a:lnTo>
                  <a:pt x="15260" y="16875"/>
                </a:lnTo>
                <a:lnTo>
                  <a:pt x="14782" y="16759"/>
                </a:lnTo>
                <a:lnTo>
                  <a:pt x="14305" y="16636"/>
                </a:lnTo>
                <a:lnTo>
                  <a:pt x="13821" y="16479"/>
                </a:lnTo>
                <a:lnTo>
                  <a:pt x="13330" y="16313"/>
                </a:lnTo>
                <a:lnTo>
                  <a:pt x="12846" y="16127"/>
                </a:lnTo>
                <a:lnTo>
                  <a:pt x="12355" y="15919"/>
                </a:lnTo>
                <a:lnTo>
                  <a:pt x="11863" y="15691"/>
                </a:lnTo>
                <a:lnTo>
                  <a:pt x="11380" y="15441"/>
                </a:lnTo>
                <a:lnTo>
                  <a:pt x="10895" y="15170"/>
                </a:lnTo>
                <a:lnTo>
                  <a:pt x="10657" y="15025"/>
                </a:lnTo>
                <a:lnTo>
                  <a:pt x="10419" y="14869"/>
                </a:lnTo>
                <a:lnTo>
                  <a:pt x="10112" y="14662"/>
                </a:lnTo>
                <a:lnTo>
                  <a:pt x="9805" y="14444"/>
                </a:lnTo>
                <a:lnTo>
                  <a:pt x="9511" y="14226"/>
                </a:lnTo>
                <a:lnTo>
                  <a:pt x="9212" y="13988"/>
                </a:lnTo>
                <a:lnTo>
                  <a:pt x="8925" y="13748"/>
                </a:lnTo>
                <a:lnTo>
                  <a:pt x="8639" y="13509"/>
                </a:lnTo>
                <a:lnTo>
                  <a:pt x="8352" y="13250"/>
                </a:lnTo>
                <a:lnTo>
                  <a:pt x="8072" y="12991"/>
                </a:lnTo>
                <a:lnTo>
                  <a:pt x="7800" y="12720"/>
                </a:lnTo>
                <a:lnTo>
                  <a:pt x="7534" y="12450"/>
                </a:lnTo>
                <a:lnTo>
                  <a:pt x="7268" y="12180"/>
                </a:lnTo>
                <a:lnTo>
                  <a:pt x="7009" y="11889"/>
                </a:lnTo>
                <a:lnTo>
                  <a:pt x="6749" y="11609"/>
                </a:lnTo>
                <a:lnTo>
                  <a:pt x="6498" y="11318"/>
                </a:lnTo>
                <a:lnTo>
                  <a:pt x="6252" y="11018"/>
                </a:lnTo>
                <a:lnTo>
                  <a:pt x="6006" y="10726"/>
                </a:lnTo>
                <a:lnTo>
                  <a:pt x="5768" y="10425"/>
                </a:lnTo>
                <a:lnTo>
                  <a:pt x="5530" y="10123"/>
                </a:lnTo>
                <a:lnTo>
                  <a:pt x="5079" y="9511"/>
                </a:lnTo>
                <a:lnTo>
                  <a:pt x="4644" y="8888"/>
                </a:lnTo>
                <a:lnTo>
                  <a:pt x="4220" y="8266"/>
                </a:lnTo>
                <a:lnTo>
                  <a:pt x="3818" y="7642"/>
                </a:lnTo>
                <a:lnTo>
                  <a:pt x="3443" y="7029"/>
                </a:lnTo>
                <a:lnTo>
                  <a:pt x="3076" y="6416"/>
                </a:lnTo>
                <a:lnTo>
                  <a:pt x="2734" y="5814"/>
                </a:lnTo>
                <a:lnTo>
                  <a:pt x="2406" y="5222"/>
                </a:lnTo>
                <a:lnTo>
                  <a:pt x="2106" y="4651"/>
                </a:lnTo>
                <a:lnTo>
                  <a:pt x="1820" y="4100"/>
                </a:lnTo>
                <a:lnTo>
                  <a:pt x="1554" y="3560"/>
                </a:lnTo>
                <a:lnTo>
                  <a:pt x="1309" y="3062"/>
                </a:lnTo>
                <a:lnTo>
                  <a:pt x="1084" y="2574"/>
                </a:lnTo>
                <a:lnTo>
                  <a:pt x="886" y="2127"/>
                </a:lnTo>
                <a:lnTo>
                  <a:pt x="702" y="1712"/>
                </a:lnTo>
                <a:lnTo>
                  <a:pt x="395" y="1006"/>
                </a:lnTo>
                <a:lnTo>
                  <a:pt x="177" y="455"/>
                </a:lnTo>
                <a:lnTo>
                  <a:pt x="47" y="123"/>
                </a:lnTo>
                <a:lnTo>
                  <a:pt x="0" y="0"/>
                </a:lnTo>
                <a:lnTo>
                  <a:pt x="0" y="21600"/>
                </a:lnTo>
                <a:lnTo>
                  <a:pt x="21600" y="21600"/>
                </a:lnTo>
                <a:lnTo>
                  <a:pt x="21600" y="17195"/>
                </a:lnTo>
                <a:close/>
              </a:path>
            </a:pathLst>
          </a:custGeom>
          <a:gradFill rotWithShape="0">
            <a:gsLst>
              <a:gs pos="0">
                <a:srgbClr val="000000">
                  <a:alpha val="14998"/>
                </a:srgbClr>
              </a:gs>
              <a:gs pos="50000">
                <a:srgbClr val="000000">
                  <a:alpha val="19999"/>
                </a:srgbClr>
              </a:gs>
              <a:gs pos="100000">
                <a:srgbClr val="000000">
                  <a:alpha val="25000"/>
                </a:srgbClr>
              </a:gs>
            </a:gsLst>
            <a:lin ang="0"/>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defRPr/>
            </a:pPr>
            <a:endParaRPr lang="en-US" sz="1700">
              <a:solidFill>
                <a:srgbClr val="FFFFFF"/>
              </a:solidFill>
            </a:endParaRPr>
          </a:p>
        </p:txBody>
      </p:sp>
      <p:sp>
        <p:nvSpPr>
          <p:cNvPr id="25606" name="Rectangle 3"/>
          <p:cNvSpPr>
            <a:spLocks noGrp="1" noChangeArrowheads="1"/>
          </p:cNvSpPr>
          <p:nvPr>
            <p:ph type="title"/>
          </p:nvPr>
        </p:nvSpPr>
        <p:spPr>
          <a:xfrm>
            <a:off x="152400" y="227707"/>
            <a:ext cx="8609856" cy="666378"/>
          </a:xfrm>
        </p:spPr>
        <p:txBody>
          <a:bodyPr lIns="0" tIns="0" rIns="0" bIns="0" anchor="t">
            <a:noAutofit/>
          </a:bodyPr>
          <a:lstStyle/>
          <a:p>
            <a:pPr algn="l" defTabSz="913028">
              <a:lnSpc>
                <a:spcPct val="90000"/>
              </a:lnSpc>
            </a:pPr>
            <a:r>
              <a:rPr lang="en-US" altLang="en-US" sz="3200" dirty="0">
                <a:solidFill>
                  <a:srgbClr val="FF0000"/>
                </a:solidFill>
                <a:latin typeface="Helvetica" charset="0"/>
                <a:ea typeface="Helvetica" charset="0"/>
                <a:cs typeface="Helvetica" charset="0"/>
                <a:sym typeface="Helvetica" charset="0"/>
              </a:rPr>
              <a:t>Microsoft Project Evolution</a:t>
            </a:r>
            <a:br>
              <a:rPr lang="en-US" altLang="en-US" sz="3200" dirty="0">
                <a:solidFill>
                  <a:srgbClr val="FF0000"/>
                </a:solidFill>
                <a:latin typeface="Helvetica" charset="0"/>
                <a:ea typeface="Helvetica" charset="0"/>
                <a:cs typeface="Helvetica" charset="0"/>
                <a:sym typeface="Helvetica" charset="0"/>
              </a:rPr>
            </a:br>
            <a:r>
              <a:rPr lang="en-US" altLang="en-US" sz="2000" i="1" dirty="0">
                <a:solidFill>
                  <a:srgbClr val="FF0000"/>
                </a:solidFill>
                <a:latin typeface="Helvetica" charset="0"/>
                <a:ea typeface="Helvetica" charset="0"/>
                <a:cs typeface="Helvetica" charset="0"/>
                <a:sym typeface="Helvetica" charset="0"/>
              </a:rPr>
              <a:t>From desktop scheduling to project </a:t>
            </a:r>
            <a:br>
              <a:rPr lang="en-US" altLang="en-US" sz="2000" i="1" dirty="0">
                <a:solidFill>
                  <a:srgbClr val="FF0000"/>
                </a:solidFill>
                <a:latin typeface="Helvetica" charset="0"/>
                <a:ea typeface="Helvetica" charset="0"/>
                <a:cs typeface="Helvetica" charset="0"/>
                <a:sym typeface="Helvetica" charset="0"/>
              </a:rPr>
            </a:br>
            <a:r>
              <a:rPr lang="en-US" altLang="en-US" sz="2000" i="1" dirty="0">
                <a:solidFill>
                  <a:srgbClr val="FF0000"/>
                </a:solidFill>
                <a:latin typeface="Helvetica" charset="0"/>
                <a:ea typeface="Helvetica" charset="0"/>
                <a:cs typeface="Helvetica" charset="0"/>
                <a:sym typeface="Helvetica" charset="0"/>
              </a:rPr>
              <a:t>and portfolio management</a:t>
            </a:r>
            <a:endParaRPr lang="en-US" altLang="en-US" sz="6600" dirty="0" smtClean="0">
              <a:solidFill>
                <a:srgbClr val="FF0000"/>
              </a:solidFill>
            </a:endParaRPr>
          </a:p>
        </p:txBody>
      </p:sp>
      <p:pic>
        <p:nvPicPr>
          <p:cNvPr id="25607" name="Picture 4" descr="image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26" y="2042666"/>
            <a:ext cx="9323710" cy="4814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8" name="Picture 5" descr="image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0395">
            <a:off x="1224484" y="-274587"/>
            <a:ext cx="6632525" cy="770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09" name="Group 6"/>
          <p:cNvGrpSpPr>
            <a:grpSpLocks/>
          </p:cNvGrpSpPr>
          <p:nvPr/>
        </p:nvGrpSpPr>
        <p:grpSpPr bwMode="auto">
          <a:xfrm>
            <a:off x="4378896" y="877342"/>
            <a:ext cx="7730877" cy="6551042"/>
            <a:chOff x="0" y="0"/>
            <a:chExt cx="866" cy="734"/>
          </a:xfrm>
        </p:grpSpPr>
        <p:sp>
          <p:nvSpPr>
            <p:cNvPr id="25632" name="AutoShape 7"/>
            <p:cNvSpPr>
              <a:spLocks/>
            </p:cNvSpPr>
            <p:nvPr/>
          </p:nvSpPr>
          <p:spPr bwMode="auto">
            <a:xfrm rot="-434689">
              <a:off x="37" y="47"/>
              <a:ext cx="792" cy="640"/>
            </a:xfrm>
            <a:custGeom>
              <a:avLst/>
              <a:gdLst>
                <a:gd name="T0" fmla="*/ 15 w 21600"/>
                <a:gd name="T1" fmla="*/ 9 h 21600"/>
                <a:gd name="T2" fmla="*/ 15 w 21600"/>
                <a:gd name="T3" fmla="*/ 9 h 21600"/>
                <a:gd name="T4" fmla="*/ 15 w 21600"/>
                <a:gd name="T5" fmla="*/ 9 h 21600"/>
                <a:gd name="T6" fmla="*/ 15 w 21600"/>
                <a:gd name="T7" fmla="*/ 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799"/>
                  </a:moveTo>
                  <a:cubicBezTo>
                    <a:pt x="0" y="4834"/>
                    <a:pt x="4834" y="0"/>
                    <a:pt x="10800" y="0"/>
                  </a:cubicBezTo>
                  <a:cubicBezTo>
                    <a:pt x="16764" y="0"/>
                    <a:pt x="21600" y="4834"/>
                    <a:pt x="21600" y="10799"/>
                  </a:cubicBezTo>
                  <a:cubicBezTo>
                    <a:pt x="21600" y="10800"/>
                    <a:pt x="21600" y="10800"/>
                    <a:pt x="21600" y="10800"/>
                  </a:cubicBezTo>
                  <a:cubicBezTo>
                    <a:pt x="21600" y="16764"/>
                    <a:pt x="16764" y="21600"/>
                    <a:pt x="10800" y="21600"/>
                  </a:cubicBezTo>
                  <a:cubicBezTo>
                    <a:pt x="10800" y="21600"/>
                    <a:pt x="10800" y="21600"/>
                    <a:pt x="10799" y="21600"/>
                  </a:cubicBezTo>
                  <a:lnTo>
                    <a:pt x="10799" y="21599"/>
                  </a:lnTo>
                  <a:cubicBezTo>
                    <a:pt x="4834" y="21599"/>
                    <a:pt x="0" y="16764"/>
                    <a:pt x="0" y="10800"/>
                  </a:cubicBezTo>
                  <a:cubicBezTo>
                    <a:pt x="0" y="10799"/>
                    <a:pt x="0" y="10799"/>
                    <a:pt x="0" y="10799"/>
                  </a:cubicBezTo>
                  <a:close/>
                </a:path>
              </a:pathLst>
            </a:custGeom>
            <a:solidFill>
              <a:srgbClr val="A6D38F">
                <a:alpha val="25098"/>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25633" name="Picture 8" descr="image1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 y="45"/>
              <a:ext cx="786" cy="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5610" name="Picture 9" descr="image1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5983" y="1243459"/>
            <a:ext cx="1947788" cy="1670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1" name="Picture 10" descr="image20.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1345" y="4866680"/>
            <a:ext cx="1534790" cy="1275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5" name="AutoShape 11"/>
          <p:cNvSpPr>
            <a:spLocks/>
          </p:cNvSpPr>
          <p:nvPr/>
        </p:nvSpPr>
        <p:spPr bwMode="auto">
          <a:xfrm>
            <a:off x="5822157" y="2139776"/>
            <a:ext cx="1481212" cy="785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94" tIns="53576" rIns="89294" bIns="53576"/>
          <a:lstStyle/>
          <a:p>
            <a:pPr defTabSz="913028">
              <a:lnSpc>
                <a:spcPct val="90000"/>
              </a:lnSpc>
              <a:defRPr/>
            </a:pPr>
            <a:r>
              <a:rPr lang="en-US" sz="4400" b="1" i="1" dirty="0" smtClean="0">
                <a:solidFill>
                  <a:srgbClr val="E2EA49"/>
                </a:solidFill>
                <a:effectLst>
                  <a:outerShdw blurRad="38100" dist="38100" dir="2700000" algn="tl">
                    <a:srgbClr val="000000"/>
                  </a:outerShdw>
                </a:effectLst>
                <a:latin typeface="Helvetica" charset="0"/>
                <a:ea typeface="Helvetica" charset="0"/>
                <a:cs typeface="Helvetica" charset="0"/>
                <a:sym typeface="Helvetica" charset="0"/>
              </a:rPr>
              <a:t> </a:t>
            </a:r>
            <a:endParaRPr lang="en-US" dirty="0"/>
          </a:p>
        </p:txBody>
      </p:sp>
      <p:grpSp>
        <p:nvGrpSpPr>
          <p:cNvPr id="25613" name="Group 12"/>
          <p:cNvGrpSpPr>
            <a:grpSpLocks/>
          </p:cNvGrpSpPr>
          <p:nvPr/>
        </p:nvGrpSpPr>
        <p:grpSpPr bwMode="auto">
          <a:xfrm>
            <a:off x="-1366242" y="3250406"/>
            <a:ext cx="5179219" cy="3884414"/>
            <a:chOff x="0" y="0"/>
            <a:chExt cx="581" cy="436"/>
          </a:xfrm>
        </p:grpSpPr>
        <p:sp>
          <p:nvSpPr>
            <p:cNvPr id="25630" name="AutoShape 13"/>
            <p:cNvSpPr>
              <a:spLocks/>
            </p:cNvSpPr>
            <p:nvPr/>
          </p:nvSpPr>
          <p:spPr bwMode="auto">
            <a:xfrm>
              <a:off x="0" y="0"/>
              <a:ext cx="581" cy="436"/>
            </a:xfrm>
            <a:custGeom>
              <a:avLst/>
              <a:gdLst>
                <a:gd name="T0" fmla="*/ 8 w 20029"/>
                <a:gd name="T1" fmla="*/ 6 h 19258"/>
                <a:gd name="T2" fmla="*/ 8 w 20029"/>
                <a:gd name="T3" fmla="*/ 6 h 19258"/>
                <a:gd name="T4" fmla="*/ 8 w 20029"/>
                <a:gd name="T5" fmla="*/ 6 h 19258"/>
                <a:gd name="T6" fmla="*/ 8 w 20029"/>
                <a:gd name="T7" fmla="*/ 6 h 19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9" h="19258">
                  <a:moveTo>
                    <a:pt x="144" y="12611"/>
                  </a:moveTo>
                  <a:cubicBezTo>
                    <a:pt x="-785" y="7557"/>
                    <a:pt x="2880" y="2124"/>
                    <a:pt x="8332" y="476"/>
                  </a:cubicBezTo>
                  <a:cubicBezTo>
                    <a:pt x="13782" y="-1171"/>
                    <a:pt x="18956" y="1590"/>
                    <a:pt x="19885" y="6644"/>
                  </a:cubicBezTo>
                  <a:cubicBezTo>
                    <a:pt x="19885" y="6644"/>
                    <a:pt x="19885" y="6645"/>
                    <a:pt x="19885" y="6645"/>
                  </a:cubicBezTo>
                  <a:cubicBezTo>
                    <a:pt x="20815" y="11699"/>
                    <a:pt x="17148" y="17133"/>
                    <a:pt x="11698" y="18780"/>
                  </a:cubicBezTo>
                  <a:cubicBezTo>
                    <a:pt x="6246" y="20429"/>
                    <a:pt x="1073" y="17666"/>
                    <a:pt x="144" y="12612"/>
                  </a:cubicBezTo>
                  <a:lnTo>
                    <a:pt x="144" y="12611"/>
                  </a:lnTo>
                  <a:close/>
                </a:path>
              </a:pathLst>
            </a:custGeom>
            <a:gradFill rotWithShape="0">
              <a:gsLst>
                <a:gs pos="0">
                  <a:srgbClr val="BDE3FF">
                    <a:alpha val="14998"/>
                  </a:srgbClr>
                </a:gs>
                <a:gs pos="100000">
                  <a:srgbClr val="6BB446"/>
                </a:gs>
              </a:gsLst>
              <a:lin ang="5400000"/>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solidFill>
                  <a:srgbClr val="FF0000"/>
                </a:solidFill>
              </a:endParaRPr>
            </a:p>
          </p:txBody>
        </p:sp>
        <p:pic>
          <p:nvPicPr>
            <p:cNvPr id="25631" name="Picture 14" descr="image2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4"/>
              <a:ext cx="563"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5614" name="AutoShape 15"/>
          <p:cNvSpPr>
            <a:spLocks/>
          </p:cNvSpPr>
          <p:nvPr/>
        </p:nvSpPr>
        <p:spPr bwMode="auto">
          <a:xfrm>
            <a:off x="152400" y="4366060"/>
            <a:ext cx="2040955" cy="1365684"/>
          </a:xfrm>
          <a:custGeom>
            <a:avLst/>
            <a:gdLst>
              <a:gd name="T0" fmla="*/ 168990773 w 21600"/>
              <a:gd name="T1" fmla="*/ 72526037 h 21600"/>
              <a:gd name="T2" fmla="*/ 168990773 w 21600"/>
              <a:gd name="T3" fmla="*/ 72526037 h 21600"/>
              <a:gd name="T4" fmla="*/ 168990773 w 21600"/>
              <a:gd name="T5" fmla="*/ 72526037 h 21600"/>
              <a:gd name="T6" fmla="*/ 168990773 w 21600"/>
              <a:gd name="T7" fmla="*/ 725260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94" tIns="53576" rIns="89294" bIns="53576" anchor="ctr"/>
          <a:lstStyle>
            <a:lvl1pPr marL="127000" indent="-127000"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lnSpc>
                <a:spcPct val="90000"/>
              </a:lnSpc>
              <a:spcBef>
                <a:spcPts val="281"/>
              </a:spcBef>
              <a:buBlip>
                <a:blip r:embed="rId9"/>
              </a:buBlip>
            </a:pPr>
            <a:r>
              <a:rPr lang="en-US" altLang="en-US" sz="1600" dirty="0">
                <a:solidFill>
                  <a:srgbClr val="FF0000"/>
                </a:solidFill>
                <a:latin typeface="Helvetica" charset="0"/>
                <a:ea typeface="Helvetica" charset="0"/>
                <a:cs typeface="Helvetica" charset="0"/>
                <a:sym typeface="Helvetica" charset="0"/>
              </a:rPr>
              <a:t>Scheduling</a:t>
            </a:r>
            <a:endParaRPr lang="en-US" altLang="en-US" sz="2400" dirty="0">
              <a:solidFill>
                <a:srgbClr val="FF0000"/>
              </a:solidFill>
              <a:latin typeface="Helvetica" charset="0"/>
              <a:ea typeface="Helvetica" charset="0"/>
              <a:cs typeface="Helvetica" charset="0"/>
              <a:sym typeface="Helvetica" charset="0"/>
            </a:endParaRPr>
          </a:p>
          <a:p>
            <a:pPr eaLnBrk="1">
              <a:lnSpc>
                <a:spcPct val="90000"/>
              </a:lnSpc>
              <a:spcBef>
                <a:spcPts val="281"/>
              </a:spcBef>
              <a:buBlip>
                <a:blip r:embed="rId9"/>
              </a:buBlip>
            </a:pPr>
            <a:r>
              <a:rPr lang="en-US" altLang="en-US" sz="1600" dirty="0">
                <a:solidFill>
                  <a:srgbClr val="FF0000"/>
                </a:solidFill>
                <a:latin typeface="Helvetica" charset="0"/>
                <a:ea typeface="Helvetica" charset="0"/>
                <a:cs typeface="Helvetica" charset="0"/>
                <a:sym typeface="Helvetica" charset="0"/>
              </a:rPr>
              <a:t>Simple reporting</a:t>
            </a:r>
            <a:endParaRPr lang="en-US" altLang="en-US" sz="2400" dirty="0">
              <a:solidFill>
                <a:srgbClr val="FF0000"/>
              </a:solidFill>
              <a:latin typeface="Helvetica" charset="0"/>
              <a:ea typeface="Helvetica" charset="0"/>
              <a:cs typeface="Helvetica" charset="0"/>
              <a:sym typeface="Helvetica" charset="0"/>
            </a:endParaRPr>
          </a:p>
          <a:p>
            <a:pPr eaLnBrk="1">
              <a:lnSpc>
                <a:spcPct val="90000"/>
              </a:lnSpc>
              <a:spcBef>
                <a:spcPts val="281"/>
              </a:spcBef>
              <a:buBlip>
                <a:blip r:embed="rId9"/>
              </a:buBlip>
            </a:pPr>
            <a:r>
              <a:rPr lang="en-US" altLang="en-US" sz="1600" dirty="0">
                <a:solidFill>
                  <a:srgbClr val="FF0000"/>
                </a:solidFill>
                <a:latin typeface="Helvetica" charset="0"/>
                <a:ea typeface="Helvetica" charset="0"/>
                <a:cs typeface="Helvetica" charset="0"/>
                <a:sym typeface="Helvetica" charset="0"/>
              </a:rPr>
              <a:t>Task management</a:t>
            </a:r>
            <a:endParaRPr lang="en-US" altLang="en-US" sz="2400" dirty="0">
              <a:solidFill>
                <a:srgbClr val="FF0000"/>
              </a:solidFill>
              <a:latin typeface="Helvetica" charset="0"/>
              <a:ea typeface="Helvetica" charset="0"/>
              <a:cs typeface="Helvetica" charset="0"/>
              <a:sym typeface="Helvetica" charset="0"/>
            </a:endParaRPr>
          </a:p>
          <a:p>
            <a:pPr eaLnBrk="1">
              <a:lnSpc>
                <a:spcPct val="90000"/>
              </a:lnSpc>
              <a:spcBef>
                <a:spcPts val="281"/>
              </a:spcBef>
              <a:buBlip>
                <a:blip r:embed="rId9"/>
              </a:buBlip>
            </a:pPr>
            <a:r>
              <a:rPr lang="en-US" altLang="en-US" sz="1600" dirty="0">
                <a:solidFill>
                  <a:srgbClr val="FF0000"/>
                </a:solidFill>
                <a:latin typeface="Helvetica" charset="0"/>
                <a:ea typeface="Helvetica" charset="0"/>
                <a:cs typeface="Helvetica" charset="0"/>
                <a:sym typeface="Helvetica" charset="0"/>
              </a:rPr>
              <a:t>Print </a:t>
            </a:r>
            <a:endParaRPr lang="en-US" altLang="en-US" sz="2400" dirty="0">
              <a:solidFill>
                <a:srgbClr val="FF0000"/>
              </a:solidFill>
              <a:latin typeface="Helvetica" charset="0"/>
              <a:ea typeface="Helvetica" charset="0"/>
              <a:cs typeface="Helvetica" charset="0"/>
              <a:sym typeface="Helvetica" charset="0"/>
            </a:endParaRPr>
          </a:p>
          <a:p>
            <a:pPr eaLnBrk="1">
              <a:lnSpc>
                <a:spcPct val="90000"/>
              </a:lnSpc>
              <a:spcBef>
                <a:spcPts val="281"/>
              </a:spcBef>
              <a:buBlip>
                <a:blip r:embed="rId9"/>
              </a:buBlip>
            </a:pPr>
            <a:r>
              <a:rPr lang="en-US" altLang="en-US" sz="1600" dirty="0">
                <a:solidFill>
                  <a:srgbClr val="FF0000"/>
                </a:solidFill>
                <a:latin typeface="Helvetica" charset="0"/>
                <a:ea typeface="Helvetica" charset="0"/>
                <a:cs typeface="Helvetica" charset="0"/>
                <a:sym typeface="Helvetica" charset="0"/>
              </a:rPr>
              <a:t>Resource tracking</a:t>
            </a:r>
            <a:endParaRPr lang="en-US" altLang="en-US" sz="4400" dirty="0">
              <a:solidFill>
                <a:srgbClr val="FF0000"/>
              </a:solidFill>
            </a:endParaRPr>
          </a:p>
        </p:txBody>
      </p:sp>
      <p:pic>
        <p:nvPicPr>
          <p:cNvPr id="25615" name="Picture 16" descr="image22.png"/>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1967881" y="3724797"/>
            <a:ext cx="1247924" cy="1282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61" name="AutoShape 17"/>
          <p:cNvSpPr>
            <a:spLocks/>
          </p:cNvSpPr>
          <p:nvPr/>
        </p:nvSpPr>
        <p:spPr bwMode="auto">
          <a:xfrm>
            <a:off x="293564" y="3471416"/>
            <a:ext cx="1505768" cy="785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94" tIns="53576" rIns="89294" bIns="53576"/>
          <a:lstStyle/>
          <a:p>
            <a:pPr defTabSz="913028">
              <a:lnSpc>
                <a:spcPct val="90000"/>
              </a:lnSpc>
              <a:defRPr/>
            </a:pPr>
            <a:r>
              <a:rPr lang="en-US" sz="4400" b="1" i="1" dirty="0">
                <a:solidFill>
                  <a:srgbClr val="E2EA49"/>
                </a:solidFill>
                <a:effectLst>
                  <a:outerShdw blurRad="38100" dist="38100" dir="2700000" algn="tl">
                    <a:srgbClr val="000000"/>
                  </a:outerShdw>
                </a:effectLst>
                <a:latin typeface="Helvetica" charset="0"/>
                <a:ea typeface="Helvetica" charset="0"/>
                <a:cs typeface="Helvetica" charset="0"/>
                <a:sym typeface="Helvetica" charset="0"/>
              </a:rPr>
              <a:t>1987</a:t>
            </a:r>
            <a:endParaRPr lang="en-US" dirty="0"/>
          </a:p>
        </p:txBody>
      </p:sp>
      <p:pic>
        <p:nvPicPr>
          <p:cNvPr id="25617" name="Picture 18" descr="image23.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6336" y="5180336"/>
            <a:ext cx="813718" cy="813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18" name="Group 19"/>
          <p:cNvGrpSpPr>
            <a:grpSpLocks/>
          </p:cNvGrpSpPr>
          <p:nvPr/>
        </p:nvGrpSpPr>
        <p:grpSpPr bwMode="auto">
          <a:xfrm>
            <a:off x="4794186" y="2767088"/>
            <a:ext cx="4328493" cy="2413248"/>
            <a:chOff x="-12" y="0"/>
            <a:chExt cx="485" cy="271"/>
          </a:xfrm>
        </p:grpSpPr>
        <p:pic>
          <p:nvPicPr>
            <p:cNvPr id="25620" name="Picture 20" descr="image24.png"/>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bwMode="auto">
            <a:xfrm>
              <a:off x="42" y="0"/>
              <a:ext cx="369"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21" name="Group 21"/>
            <p:cNvGrpSpPr>
              <a:grpSpLocks/>
            </p:cNvGrpSpPr>
            <p:nvPr/>
          </p:nvGrpSpPr>
          <p:grpSpPr bwMode="auto">
            <a:xfrm>
              <a:off x="-12" y="7"/>
              <a:ext cx="485" cy="247"/>
              <a:chOff x="-12" y="2"/>
              <a:chExt cx="485" cy="246"/>
            </a:xfrm>
          </p:grpSpPr>
          <p:sp>
            <p:nvSpPr>
              <p:cNvPr id="57366" name="AutoShape 22"/>
              <p:cNvSpPr>
                <a:spLocks/>
              </p:cNvSpPr>
              <p:nvPr/>
            </p:nvSpPr>
            <p:spPr bwMode="auto">
              <a:xfrm>
                <a:off x="73" y="185"/>
                <a:ext cx="134" cy="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3028">
                  <a:lnSpc>
                    <a:spcPct val="80000"/>
                  </a:lnSpc>
                  <a:defRPr/>
                </a:pPr>
                <a:r>
                  <a:rPr lang="en-US" sz="1300" b="1">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Program </a:t>
                </a:r>
                <a:endParaRPr lang="en-US">
                  <a:solidFill>
                    <a:srgbClr val="FF0000"/>
                  </a:solidFill>
                  <a:latin typeface="Helvetica" charset="0"/>
                  <a:ea typeface="Helvetica" charset="0"/>
                  <a:cs typeface="Helvetica" charset="0"/>
                  <a:sym typeface="Helvetica" charset="0"/>
                </a:endParaRPr>
              </a:p>
              <a:p>
                <a:pPr defTabSz="913028">
                  <a:lnSpc>
                    <a:spcPct val="80000"/>
                  </a:lnSpc>
                  <a:defRPr/>
                </a:pPr>
                <a:r>
                  <a:rPr lang="en-US" sz="1300" b="1">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Management</a:t>
                </a:r>
                <a:endParaRPr lang="en-US">
                  <a:solidFill>
                    <a:srgbClr val="FF0000"/>
                  </a:solidFill>
                </a:endParaRPr>
              </a:p>
            </p:txBody>
          </p:sp>
          <p:sp>
            <p:nvSpPr>
              <p:cNvPr id="57367" name="AutoShape 23"/>
              <p:cNvSpPr>
                <a:spLocks/>
              </p:cNvSpPr>
              <p:nvPr/>
            </p:nvSpPr>
            <p:spPr bwMode="auto">
              <a:xfrm>
                <a:off x="-12" y="86"/>
                <a:ext cx="165" cy="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3028">
                  <a:lnSpc>
                    <a:spcPct val="80000"/>
                  </a:lnSpc>
                  <a:defRPr/>
                </a:pPr>
                <a:r>
                  <a:rPr lang="en-US" sz="1300" b="1" dirty="0">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Portfolio </a:t>
                </a:r>
                <a:endParaRPr lang="en-US" dirty="0">
                  <a:solidFill>
                    <a:srgbClr val="FF0000"/>
                  </a:solidFill>
                  <a:latin typeface="Helvetica" charset="0"/>
                  <a:ea typeface="Helvetica" charset="0"/>
                  <a:cs typeface="Helvetica" charset="0"/>
                  <a:sym typeface="Helvetica" charset="0"/>
                </a:endParaRPr>
              </a:p>
              <a:p>
                <a:pPr defTabSz="913028">
                  <a:lnSpc>
                    <a:spcPct val="80000"/>
                  </a:lnSpc>
                  <a:defRPr/>
                </a:pPr>
                <a:r>
                  <a:rPr lang="en-US" sz="1300" b="1" dirty="0">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Management</a:t>
                </a:r>
                <a:endParaRPr lang="en-US" dirty="0">
                  <a:solidFill>
                    <a:srgbClr val="FF0000"/>
                  </a:solidFill>
                </a:endParaRPr>
              </a:p>
            </p:txBody>
          </p:sp>
          <p:sp>
            <p:nvSpPr>
              <p:cNvPr id="57368" name="AutoShape 24"/>
              <p:cNvSpPr>
                <a:spLocks/>
              </p:cNvSpPr>
              <p:nvPr/>
            </p:nvSpPr>
            <p:spPr bwMode="auto">
              <a:xfrm>
                <a:off x="321" y="128"/>
                <a:ext cx="152" cy="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3028">
                  <a:lnSpc>
                    <a:spcPct val="80000"/>
                  </a:lnSpc>
                  <a:defRPr/>
                </a:pPr>
                <a:r>
                  <a:rPr lang="en-US" sz="1300" b="1" dirty="0">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Reporting</a:t>
                </a:r>
                <a:endParaRPr lang="en-US" dirty="0"/>
              </a:p>
            </p:txBody>
          </p:sp>
          <p:sp>
            <p:nvSpPr>
              <p:cNvPr id="57369" name="AutoShape 25"/>
              <p:cNvSpPr>
                <a:spLocks/>
              </p:cNvSpPr>
              <p:nvPr/>
            </p:nvSpPr>
            <p:spPr bwMode="auto">
              <a:xfrm>
                <a:off x="204" y="203"/>
                <a:ext cx="141" cy="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3028">
                  <a:lnSpc>
                    <a:spcPct val="80000"/>
                  </a:lnSpc>
                  <a:defRPr/>
                </a:pPr>
                <a:r>
                  <a:rPr lang="en-US" sz="1300" b="1">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Project </a:t>
                </a:r>
                <a:endParaRPr lang="en-US">
                  <a:solidFill>
                    <a:srgbClr val="FF0000"/>
                  </a:solidFill>
                  <a:latin typeface="Helvetica" charset="0"/>
                  <a:ea typeface="Helvetica" charset="0"/>
                  <a:cs typeface="Helvetica" charset="0"/>
                  <a:sym typeface="Helvetica" charset="0"/>
                </a:endParaRPr>
              </a:p>
              <a:p>
                <a:pPr defTabSz="913028">
                  <a:lnSpc>
                    <a:spcPct val="80000"/>
                  </a:lnSpc>
                  <a:defRPr/>
                </a:pPr>
                <a:r>
                  <a:rPr lang="en-US" sz="1300" b="1">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Collaboration</a:t>
                </a:r>
                <a:endParaRPr lang="en-US">
                  <a:solidFill>
                    <a:srgbClr val="FF0000"/>
                  </a:solidFill>
                </a:endParaRPr>
              </a:p>
            </p:txBody>
          </p:sp>
          <p:sp>
            <p:nvSpPr>
              <p:cNvPr id="57370" name="AutoShape 26"/>
              <p:cNvSpPr>
                <a:spLocks/>
              </p:cNvSpPr>
              <p:nvPr/>
            </p:nvSpPr>
            <p:spPr bwMode="auto">
              <a:xfrm>
                <a:off x="287" y="24"/>
                <a:ext cx="153" cy="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3028">
                  <a:lnSpc>
                    <a:spcPct val="80000"/>
                  </a:lnSpc>
                  <a:defRPr/>
                </a:pPr>
                <a:r>
                  <a:rPr lang="en-US" sz="1300" b="1" dirty="0">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Resource</a:t>
                </a:r>
                <a:endParaRPr lang="en-US" dirty="0">
                  <a:solidFill>
                    <a:srgbClr val="FF0000"/>
                  </a:solidFill>
                  <a:latin typeface="Helvetica" charset="0"/>
                  <a:ea typeface="Helvetica" charset="0"/>
                  <a:cs typeface="Helvetica" charset="0"/>
                  <a:sym typeface="Helvetica" charset="0"/>
                </a:endParaRPr>
              </a:p>
              <a:p>
                <a:pPr defTabSz="913028">
                  <a:lnSpc>
                    <a:spcPct val="80000"/>
                  </a:lnSpc>
                  <a:defRPr/>
                </a:pPr>
                <a:r>
                  <a:rPr lang="en-US" sz="1300" b="1" dirty="0">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Management</a:t>
                </a:r>
                <a:endParaRPr lang="en-US" dirty="0">
                  <a:solidFill>
                    <a:srgbClr val="FF0000"/>
                  </a:solidFill>
                </a:endParaRPr>
              </a:p>
            </p:txBody>
          </p:sp>
          <p:sp>
            <p:nvSpPr>
              <p:cNvPr id="57371" name="AutoShape 27"/>
              <p:cNvSpPr>
                <a:spLocks/>
              </p:cNvSpPr>
              <p:nvPr/>
            </p:nvSpPr>
            <p:spPr bwMode="auto">
              <a:xfrm>
                <a:off x="106" y="2"/>
                <a:ext cx="134" cy="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3028">
                  <a:lnSpc>
                    <a:spcPct val="80000"/>
                  </a:lnSpc>
                  <a:defRPr/>
                </a:pPr>
                <a:r>
                  <a:rPr lang="en-US" sz="1300" b="1" dirty="0">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Financial</a:t>
                </a:r>
                <a:endParaRPr lang="en-US" dirty="0">
                  <a:solidFill>
                    <a:srgbClr val="FF0000"/>
                  </a:solidFill>
                  <a:latin typeface="Helvetica" charset="0"/>
                  <a:ea typeface="Helvetica" charset="0"/>
                  <a:cs typeface="Helvetica" charset="0"/>
                  <a:sym typeface="Helvetica" charset="0"/>
                </a:endParaRPr>
              </a:p>
              <a:p>
                <a:pPr defTabSz="913028">
                  <a:lnSpc>
                    <a:spcPct val="80000"/>
                  </a:lnSpc>
                  <a:defRPr/>
                </a:pPr>
                <a:r>
                  <a:rPr lang="en-US" sz="1300" b="1" dirty="0">
                    <a:solidFill>
                      <a:srgbClr val="FF0000"/>
                    </a:solidFill>
                    <a:effectLst>
                      <a:outerShdw blurRad="38100" dist="38100" dir="2700000" algn="tl">
                        <a:srgbClr val="000000"/>
                      </a:outerShdw>
                    </a:effectLst>
                    <a:latin typeface="Helvetica" charset="0"/>
                    <a:ea typeface="Helvetica" charset="0"/>
                    <a:cs typeface="Helvetica" charset="0"/>
                    <a:sym typeface="Helvetica" charset="0"/>
                  </a:rPr>
                  <a:t>Management</a:t>
                </a:r>
                <a:endParaRPr lang="en-US" dirty="0">
                  <a:solidFill>
                    <a:srgbClr val="FF0000"/>
                  </a:solidFill>
                </a:endParaRPr>
              </a:p>
            </p:txBody>
          </p:sp>
          <p:sp>
            <p:nvSpPr>
              <p:cNvPr id="57372" name="AutoShape 28"/>
              <p:cNvSpPr>
                <a:spLocks/>
              </p:cNvSpPr>
              <p:nvPr/>
            </p:nvSpPr>
            <p:spPr bwMode="auto">
              <a:xfrm>
                <a:off x="141" y="36"/>
                <a:ext cx="169" cy="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4" y="0"/>
                      <a:pt x="10800" y="0"/>
                    </a:cubicBezTo>
                    <a:cubicBezTo>
                      <a:pt x="16764" y="0"/>
                      <a:pt x="21600" y="4835"/>
                      <a:pt x="21600" y="10799"/>
                    </a:cubicBezTo>
                    <a:cubicBezTo>
                      <a:pt x="21600" y="10799"/>
                      <a:pt x="21600" y="10799"/>
                      <a:pt x="21600" y="10800"/>
                    </a:cubicBezTo>
                    <a:cubicBezTo>
                      <a:pt x="21600" y="16764"/>
                      <a:pt x="16764" y="21600"/>
                      <a:pt x="10800" y="21600"/>
                    </a:cubicBezTo>
                    <a:cubicBezTo>
                      <a:pt x="10800" y="21600"/>
                      <a:pt x="10800" y="21600"/>
                      <a:pt x="10799" y="21600"/>
                    </a:cubicBezTo>
                    <a:lnTo>
                      <a:pt x="10799" y="21598"/>
                    </a:lnTo>
                    <a:cubicBezTo>
                      <a:pt x="4834" y="21598"/>
                      <a:pt x="0" y="16764"/>
                      <a:pt x="0" y="10799"/>
                    </a:cubicBezTo>
                    <a:close/>
                  </a:path>
                </a:pathLst>
              </a:custGeom>
              <a:gradFill rotWithShape="0">
                <a:gsLst>
                  <a:gs pos="0">
                    <a:srgbClr val="508735"/>
                  </a:gs>
                  <a:gs pos="29999">
                    <a:srgbClr val="A6D38F"/>
                  </a:gs>
                  <a:gs pos="50000">
                    <a:srgbClr val="508735"/>
                  </a:gs>
                  <a:gs pos="100000">
                    <a:srgbClr val="365A23"/>
                  </a:gs>
                </a:gsLst>
                <a:lin ang="5400000"/>
              </a:gradFill>
              <a:ln>
                <a:noFill/>
              </a:ln>
              <a:effectLst>
                <a:outerShdw blurRad="63500" dist="38100" dir="54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lIns="0" tIns="0" rIns="0" bIns="0" anchor="ctr"/>
              <a:lstStyle/>
              <a:p>
                <a:pPr>
                  <a:defRPr/>
                </a:pPr>
                <a:endParaRPr lang="en-US" sz="1700">
                  <a:solidFill>
                    <a:srgbClr val="FFFFFF"/>
                  </a:solidFill>
                </a:endParaRPr>
              </a:p>
            </p:txBody>
          </p:sp>
          <p:pic>
            <p:nvPicPr>
              <p:cNvPr id="25629" name="Picture 29" descr="image25.png"/>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147" y="82"/>
                <a:ext cx="161" cy="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pic>
        <p:nvPicPr>
          <p:cNvPr id="25619" name="Picture 30" descr="image26.png"/>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6523137" y="4855518"/>
            <a:ext cx="2808387" cy="1793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AutoShape 17"/>
          <p:cNvSpPr>
            <a:spLocks/>
          </p:cNvSpPr>
          <p:nvPr/>
        </p:nvSpPr>
        <p:spPr bwMode="auto">
          <a:xfrm>
            <a:off x="6458433" y="1617810"/>
            <a:ext cx="1505768" cy="785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94" tIns="53576" rIns="89294" bIns="53576"/>
          <a:lstStyle/>
          <a:p>
            <a:pPr defTabSz="913028">
              <a:lnSpc>
                <a:spcPct val="90000"/>
              </a:lnSpc>
              <a:defRPr/>
            </a:pPr>
            <a:r>
              <a:rPr lang="en-US" sz="4400" b="1" i="1" dirty="0" smtClean="0">
                <a:solidFill>
                  <a:srgbClr val="E2EA49"/>
                </a:solidFill>
                <a:effectLst>
                  <a:outerShdw blurRad="38100" dist="38100" dir="2700000" algn="tl">
                    <a:srgbClr val="000000"/>
                  </a:outerShdw>
                </a:effectLst>
                <a:latin typeface="Helvetica" charset="0"/>
                <a:ea typeface="Helvetica" charset="0"/>
                <a:cs typeface="Helvetica" charset="0"/>
                <a:sym typeface="Helvetica" charset="0"/>
              </a:rPr>
              <a:t>2016</a:t>
            </a:r>
            <a:endParaRPr lang="en-US" dirty="0"/>
          </a:p>
        </p:txBody>
      </p:sp>
    </p:spTree>
    <p:extLst>
      <p:ext uri="{BB962C8B-B14F-4D97-AF65-F5344CB8AC3E}">
        <p14:creationId xmlns:p14="http://schemas.microsoft.com/office/powerpoint/2010/main" val="379794183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7150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800" b="1" dirty="0" smtClean="0"/>
              <a:t>How </a:t>
            </a:r>
            <a:r>
              <a:rPr lang="en-US" sz="2800" b="1" dirty="0"/>
              <a:t>Do You Come Up with Accurate Task Durations</a:t>
            </a:r>
            <a:r>
              <a:rPr lang="en-US" sz="2800" b="1" dirty="0" smtClean="0"/>
              <a:t>?</a:t>
            </a:r>
          </a:p>
          <a:p>
            <a:r>
              <a:rPr lang="en-US" sz="2800" dirty="0"/>
              <a:t>Historical information from previous, similar projects</a:t>
            </a:r>
          </a:p>
          <a:p>
            <a:r>
              <a:rPr lang="en-US" sz="2800" dirty="0" smtClean="0"/>
              <a:t>Estimates </a:t>
            </a:r>
            <a:r>
              <a:rPr lang="en-US" sz="2800" dirty="0"/>
              <a:t>from the people who will complete the </a:t>
            </a:r>
            <a:r>
              <a:rPr lang="en-US" sz="2800" dirty="0" smtClean="0"/>
              <a:t>tasks</a:t>
            </a:r>
          </a:p>
          <a:p>
            <a:r>
              <a:rPr lang="en-US" sz="2800" dirty="0" smtClean="0"/>
              <a:t>The </a:t>
            </a:r>
            <a:r>
              <a:rPr lang="en-US" sz="2800" dirty="0"/>
              <a:t>expert judgment of people who have managed similar projects</a:t>
            </a:r>
          </a:p>
          <a:p>
            <a:r>
              <a:rPr lang="en-US" sz="2800" dirty="0" smtClean="0"/>
              <a:t>The </a:t>
            </a:r>
            <a:r>
              <a:rPr lang="en-US" sz="2800" dirty="0"/>
              <a:t>standards of professional or industrial organizations that carry out </a:t>
            </a:r>
            <a:r>
              <a:rPr lang="en-US" sz="2800" dirty="0" smtClean="0"/>
              <a:t>projects similar </a:t>
            </a:r>
            <a:r>
              <a:rPr lang="en-US" sz="2800" dirty="0"/>
              <a:t>to yours</a:t>
            </a:r>
          </a:p>
          <a:p>
            <a:r>
              <a:rPr lang="en-US" sz="2800" dirty="0"/>
              <a:t>For complex projects, you probably would combine these and other strategies to estimate task </a:t>
            </a:r>
            <a:r>
              <a:rPr lang="en-US" sz="2800" dirty="0" smtClean="0"/>
              <a:t>durations.</a:t>
            </a:r>
          </a:p>
          <a:p>
            <a:r>
              <a:rPr lang="en-US" sz="2800" dirty="0" smtClean="0"/>
              <a:t>Inaccurate </a:t>
            </a:r>
            <a:r>
              <a:rPr lang="en-US" sz="2800" dirty="0"/>
              <a:t>task duration estimates are a </a:t>
            </a:r>
            <a:r>
              <a:rPr lang="en-US" sz="2800" dirty="0" smtClean="0"/>
              <a:t>major source </a:t>
            </a:r>
            <a:r>
              <a:rPr lang="en-US" sz="2800" dirty="0"/>
              <a:t>of </a:t>
            </a:r>
            <a:r>
              <a:rPr lang="en-US" sz="2800" i="1" dirty="0"/>
              <a:t>risk </a:t>
            </a:r>
            <a:r>
              <a:rPr lang="en-US" sz="2800" dirty="0"/>
              <a:t>in any project, making good estimates is well worth the effort expended</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13766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9436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800" b="1" dirty="0" smtClean="0"/>
              <a:t>How </a:t>
            </a:r>
            <a:r>
              <a:rPr lang="en-US" sz="2800" b="1" dirty="0"/>
              <a:t>Do You Come Up with Accurate Task Durations</a:t>
            </a:r>
            <a:r>
              <a:rPr lang="en-US" sz="2800" b="1" dirty="0" smtClean="0"/>
              <a:t>?</a:t>
            </a:r>
          </a:p>
          <a:p>
            <a:r>
              <a:rPr lang="en-US" sz="2800" dirty="0" smtClean="0"/>
              <a:t>One </a:t>
            </a:r>
            <a:r>
              <a:rPr lang="en-US" sz="2800" dirty="0"/>
              <a:t>general rule of thumb to consider is called the </a:t>
            </a:r>
            <a:r>
              <a:rPr lang="en-US" sz="2800" b="1" i="1" u="sng" dirty="0"/>
              <a:t>8/80 rule</a:t>
            </a:r>
            <a:r>
              <a:rPr lang="en-US" sz="2800" dirty="0"/>
              <a:t>. </a:t>
            </a:r>
            <a:endParaRPr lang="en-US" sz="2800" dirty="0" smtClean="0"/>
          </a:p>
          <a:p>
            <a:r>
              <a:rPr lang="en-US" sz="2800" dirty="0" smtClean="0"/>
              <a:t>This </a:t>
            </a:r>
            <a:r>
              <a:rPr lang="en-US" sz="2800" dirty="0"/>
              <a:t>rule suggests that task durations between 8 hours (or one day) and 80 hours (10 working days, or two weeks) are generally sized about right. </a:t>
            </a:r>
            <a:endParaRPr lang="en-US" sz="2800" dirty="0" smtClean="0"/>
          </a:p>
          <a:p>
            <a:r>
              <a:rPr lang="en-US" sz="2800" dirty="0" smtClean="0"/>
              <a:t>Tasks </a:t>
            </a:r>
            <a:r>
              <a:rPr lang="en-US" sz="2800" dirty="0"/>
              <a:t>shorter than one day might be too granular, and tasks longer than two weeks might be too long to manage properly.</a:t>
            </a:r>
          </a:p>
          <a:p>
            <a:r>
              <a:rPr lang="en-US" sz="2800" b="1" dirty="0" smtClean="0">
                <a:solidFill>
                  <a:srgbClr val="FF0000"/>
                </a:solidFill>
              </a:rPr>
              <a:t>There </a:t>
            </a:r>
            <a:r>
              <a:rPr lang="en-US" sz="2800" b="1" dirty="0">
                <a:solidFill>
                  <a:srgbClr val="FF0000"/>
                </a:solidFill>
              </a:rPr>
              <a:t>are many legitimate reasons to break this rule, but for most tasks in your projects, it’s worth considering.</a:t>
            </a:r>
          </a:p>
          <a:p>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9202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3600" b="1" dirty="0"/>
              <a:t>Entering a Milestone</a:t>
            </a:r>
            <a:endParaRPr lang="en-US" sz="3600" dirty="0"/>
          </a:p>
          <a:p>
            <a:r>
              <a:rPr lang="en-US" sz="3600" dirty="0"/>
              <a:t>Milestones are significant events that are either reached within the project (such as </a:t>
            </a:r>
            <a:r>
              <a:rPr lang="en-US" sz="3600" dirty="0" smtClean="0"/>
              <a:t>completion of </a:t>
            </a:r>
            <a:r>
              <a:rPr lang="en-US" sz="3600" dirty="0"/>
              <a:t>a phase of work</a:t>
            </a:r>
            <a:r>
              <a:rPr lang="en-US" sz="3600" dirty="0" smtClean="0"/>
              <a:t>)</a:t>
            </a:r>
          </a:p>
          <a:p>
            <a:r>
              <a:rPr lang="en-US" sz="3600" dirty="0" smtClean="0"/>
              <a:t>Can be </a:t>
            </a:r>
            <a:r>
              <a:rPr lang="en-US" sz="3600" dirty="0"/>
              <a:t>imposed upon the project (such as a deadline by which to apply for funding</a:t>
            </a:r>
            <a:r>
              <a:rPr lang="en-US" sz="3600" dirty="0" smtClean="0"/>
              <a:t>).</a:t>
            </a:r>
          </a:p>
          <a:p>
            <a:r>
              <a:rPr lang="en-US" sz="3600" dirty="0" smtClean="0"/>
              <a:t>Milestone </a:t>
            </a:r>
            <a:r>
              <a:rPr lang="en-US" sz="3600" dirty="0"/>
              <a:t>itself doesn’t normally include any work, </a:t>
            </a:r>
            <a:r>
              <a:rPr lang="en-US" sz="3600" dirty="0" smtClean="0"/>
              <a:t>milestones are </a:t>
            </a:r>
            <a:r>
              <a:rPr lang="en-US" sz="3600" dirty="0"/>
              <a:t>represented as tasks with zero duration</a:t>
            </a:r>
            <a:r>
              <a:rPr lang="en-US" sz="3600" dirty="0" smtClean="0"/>
              <a:t>.</a:t>
            </a:r>
            <a:endParaRPr lang="en-US" sz="36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8304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800" b="1" dirty="0"/>
              <a:t>Entering a </a:t>
            </a:r>
            <a:r>
              <a:rPr lang="en-US" sz="2800" b="1" dirty="0" smtClean="0"/>
              <a:t>Milestone:</a:t>
            </a:r>
          </a:p>
          <a:p>
            <a:pPr marL="0" indent="0">
              <a:buNone/>
            </a:pPr>
            <a:r>
              <a:rPr lang="en-US" sz="2800" b="1" u="sng" dirty="0" smtClean="0"/>
              <a:t>Exercise:</a:t>
            </a:r>
          </a:p>
          <a:p>
            <a:pPr marL="457200" indent="-457200">
              <a:buFont typeface="+mj-lt"/>
              <a:buAutoNum type="arabicPeriod"/>
            </a:pPr>
            <a:r>
              <a:rPr lang="en-US" sz="2800" dirty="0" smtClean="0"/>
              <a:t>Click </a:t>
            </a:r>
            <a:r>
              <a:rPr lang="en-US" sz="2800" dirty="0"/>
              <a:t>the name of </a:t>
            </a:r>
            <a:r>
              <a:rPr lang="en-US" sz="2800" dirty="0" smtClean="0"/>
              <a:t>task, </a:t>
            </a:r>
            <a:r>
              <a:rPr lang="en-US" sz="2800" i="1" dirty="0"/>
              <a:t>Public Launch Phase</a:t>
            </a:r>
            <a:r>
              <a:rPr lang="en-US" sz="2800" dirty="0"/>
              <a:t>.</a:t>
            </a:r>
          </a:p>
          <a:p>
            <a:pPr marL="457200" indent="-457200">
              <a:buFont typeface="+mj-lt"/>
              <a:buAutoNum type="arabicPeriod"/>
            </a:pPr>
            <a:r>
              <a:rPr lang="en-US" sz="2800" dirty="0" smtClean="0"/>
              <a:t>On </a:t>
            </a:r>
            <a:r>
              <a:rPr lang="en-US" sz="2800" dirty="0"/>
              <a:t>the </a:t>
            </a:r>
            <a:r>
              <a:rPr lang="en-US" sz="2800" b="1" dirty="0"/>
              <a:t>Task </a:t>
            </a:r>
            <a:r>
              <a:rPr lang="en-US" sz="2800" dirty="0"/>
              <a:t>tab, in the </a:t>
            </a:r>
            <a:r>
              <a:rPr lang="en-US" sz="2800" b="1" dirty="0"/>
              <a:t>Insert </a:t>
            </a:r>
            <a:r>
              <a:rPr lang="en-US" sz="2800" dirty="0"/>
              <a:t>group, click </a:t>
            </a:r>
            <a:r>
              <a:rPr lang="en-US" sz="2800" b="1" dirty="0"/>
              <a:t>Milestone</a:t>
            </a:r>
            <a:r>
              <a:rPr lang="en-US" sz="2800" dirty="0"/>
              <a:t>.</a:t>
            </a:r>
          </a:p>
          <a:p>
            <a:pPr marL="457200" indent="-457200">
              <a:buFont typeface="+mj-lt"/>
              <a:buAutoNum type="arabicPeriod"/>
            </a:pPr>
            <a:r>
              <a:rPr lang="en-US" sz="2800" dirty="0"/>
              <a:t>Project inserts a row for a new task and renumbers the subsequent tasks. Project names the new task “&lt;New Milestone&gt;” and gives it a zero-day duration. As with the other new tasks, the milestone is initially scheduled at the project start date of January 2.</a:t>
            </a:r>
          </a:p>
          <a:p>
            <a:pPr marL="457200" indent="-457200">
              <a:buFont typeface="+mj-lt"/>
              <a:buAutoNum type="arabicPeriod"/>
            </a:pPr>
            <a:r>
              <a:rPr lang="en-US" sz="2800" dirty="0" smtClean="0"/>
              <a:t>Type </a:t>
            </a:r>
            <a:r>
              <a:rPr lang="en-US" sz="2800" b="1" dirty="0"/>
              <a:t>Planning complete! </a:t>
            </a:r>
            <a:r>
              <a:rPr lang="en-US" sz="2800" dirty="0"/>
              <a:t>and then press Enter.</a:t>
            </a:r>
          </a:p>
          <a:p>
            <a:pPr marL="457200" indent="-457200">
              <a:buFont typeface="+mj-lt"/>
              <a:buAutoNum type="arabicPeriod"/>
            </a:pPr>
            <a:r>
              <a:rPr lang="en-US" sz="2800" dirty="0"/>
              <a:t>The milestone task is added to your plan.</a:t>
            </a:r>
          </a:p>
          <a:p>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15166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400" b="1" dirty="0"/>
              <a:t>Entering a </a:t>
            </a:r>
            <a:r>
              <a:rPr lang="en-US" sz="2400" b="1" dirty="0" smtClean="0"/>
              <a:t>Milestone</a:t>
            </a:r>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95461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582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800" b="1" dirty="0"/>
              <a:t>Project Management Focus: Top-Down and Bottom-Up Planning</a:t>
            </a:r>
          </a:p>
          <a:p>
            <a:r>
              <a:rPr lang="en-US" sz="2800" i="1" dirty="0" smtClean="0"/>
              <a:t>Top-down </a:t>
            </a:r>
            <a:r>
              <a:rPr lang="en-US" sz="2800" i="1" dirty="0"/>
              <a:t>planning </a:t>
            </a:r>
            <a:r>
              <a:rPr lang="en-US" sz="2800" dirty="0"/>
              <a:t>identifies major phases or components of the </a:t>
            </a:r>
            <a:r>
              <a:rPr lang="en-US" sz="2800" dirty="0" smtClean="0"/>
              <a:t>project before filling </a:t>
            </a:r>
            <a:r>
              <a:rPr lang="en-US" sz="2800" dirty="0"/>
              <a:t>in the tasks required to complete those phases. Complex </a:t>
            </a:r>
            <a:r>
              <a:rPr lang="en-US" sz="2800" dirty="0" smtClean="0"/>
              <a:t>projects can </a:t>
            </a:r>
            <a:r>
              <a:rPr lang="en-US" sz="2800" dirty="0"/>
              <a:t>have several layers of phases. This approach works from general to specific.</a:t>
            </a:r>
          </a:p>
          <a:p>
            <a:r>
              <a:rPr lang="en-US" sz="2800" i="1" dirty="0" smtClean="0"/>
              <a:t>Bottom-up </a:t>
            </a:r>
            <a:r>
              <a:rPr lang="en-US" sz="2800" i="1" dirty="0"/>
              <a:t>planning </a:t>
            </a:r>
            <a:r>
              <a:rPr lang="en-US" sz="2800" dirty="0"/>
              <a:t>identifies as many of the bottom-level detailed tasks as possible before organizing them into logical groups called </a:t>
            </a:r>
            <a:r>
              <a:rPr lang="en-US" sz="2800" i="1" dirty="0"/>
              <a:t>phases </a:t>
            </a:r>
            <a:r>
              <a:rPr lang="en-US" sz="2800" dirty="0"/>
              <a:t>or </a:t>
            </a:r>
            <a:r>
              <a:rPr lang="en-US" sz="2800" i="1" dirty="0" smtClean="0"/>
              <a:t>summary tasks</a:t>
            </a:r>
            <a:r>
              <a:rPr lang="en-US" sz="2800" i="1" dirty="0"/>
              <a:t>. </a:t>
            </a:r>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4240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b="1" dirty="0"/>
              <a:t>Organizing Tasks into Phases</a:t>
            </a:r>
            <a:endParaRPr lang="en-US" dirty="0"/>
          </a:p>
          <a:p>
            <a:r>
              <a:rPr lang="en-US" dirty="0"/>
              <a:t>It is helpful to organize groups of closely related tasks into phases. </a:t>
            </a:r>
            <a:endParaRPr lang="en-US" dirty="0" smtClean="0"/>
          </a:p>
          <a:p>
            <a:r>
              <a:rPr lang="en-US" dirty="0" smtClean="0"/>
              <a:t>For </a:t>
            </a:r>
            <a:r>
              <a:rPr lang="en-US" dirty="0"/>
              <a:t>example, it is common to divide book publishing </a:t>
            </a:r>
            <a:r>
              <a:rPr lang="en-US" dirty="0" smtClean="0"/>
              <a:t>projects into Editorial</a:t>
            </a:r>
            <a:r>
              <a:rPr lang="en-US" dirty="0"/>
              <a:t>, Design, and Production phases. </a:t>
            </a:r>
            <a:endParaRPr lang="en-US" dirty="0" smtClean="0"/>
          </a:p>
          <a:p>
            <a:r>
              <a:rPr lang="en-US" dirty="0" smtClean="0"/>
              <a:t>You </a:t>
            </a:r>
            <a:r>
              <a:rPr lang="en-US" dirty="0"/>
              <a:t>create phases by indenting and </a:t>
            </a:r>
            <a:r>
              <a:rPr lang="en-US" dirty="0" err="1"/>
              <a:t>outdenting</a:t>
            </a:r>
            <a:r>
              <a:rPr lang="en-US" dirty="0"/>
              <a:t> tasks. In Project, phases are represented by summary tasks, and the tasks indented below the summary task are called </a:t>
            </a:r>
            <a:r>
              <a:rPr lang="en-US" i="1" dirty="0"/>
              <a:t>subtasks.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200293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AutoShape 1"/>
          <p:cNvSpPr>
            <a:spLocks/>
          </p:cNvSpPr>
          <p:nvPr/>
        </p:nvSpPr>
        <p:spPr bwMode="auto">
          <a:xfrm>
            <a:off x="2233" y="3349"/>
            <a:ext cx="820415" cy="81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1929"/>
                  <a:pt x="11935" y="21600"/>
                  <a:pt x="13" y="21600"/>
                </a:cubicBezTo>
                <a:cubicBezTo>
                  <a:pt x="8" y="21600"/>
                  <a:pt x="4" y="21600"/>
                  <a:pt x="0" y="21599"/>
                </a:cubicBezTo>
                <a:lnTo>
                  <a:pt x="13" y="0"/>
                </a:lnTo>
                <a:lnTo>
                  <a:pt x="21600" y="0"/>
                </a:lnTo>
                <a:close/>
              </a:path>
            </a:pathLst>
          </a:custGeom>
          <a:solidFill>
            <a:srgbClr val="FEFDF9">
              <a:alpha val="32941"/>
            </a:srgbClr>
          </a:solidFill>
          <a:ln w="4515" cap="rnd" cmpd="sng">
            <a:solidFill>
              <a:srgbClr val="D1C29E"/>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ltLang="en-US" sz="1700">
              <a:solidFill>
                <a:srgbClr val="FFFFFF"/>
              </a:solidFill>
            </a:endParaRPr>
          </a:p>
        </p:txBody>
      </p:sp>
      <p:sp>
        <p:nvSpPr>
          <p:cNvPr id="13314" name="AutoShape 2"/>
          <p:cNvSpPr>
            <a:spLocks/>
          </p:cNvSpPr>
          <p:nvPr/>
        </p:nvSpPr>
        <p:spPr bwMode="auto">
          <a:xfrm>
            <a:off x="168549" y="20092"/>
            <a:ext cx="1702221" cy="1702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lnTo>
                  <a:pt x="10799" y="21599"/>
                </a:lnTo>
                <a:cubicBezTo>
                  <a:pt x="4835" y="21599"/>
                  <a:pt x="0" y="16764"/>
                  <a:pt x="0" y="10799"/>
                </a:cubicBezTo>
                <a:close/>
              </a:path>
            </a:pathLst>
          </a:custGeom>
          <a:solidFill>
            <a:srgbClr val="000000">
              <a:alpha val="0"/>
            </a:srgbClr>
          </a:solidFill>
          <a:ln w="38833" cap="rnd" cmpd="sng">
            <a:solidFill>
              <a:srgbClr val="FFF9EC"/>
            </a:solidFill>
            <a:prstDash val="solid"/>
            <a:round/>
            <a:headEnd/>
            <a:tailEnd/>
          </a:ln>
          <a:effectLst>
            <a:outerShdw blurRad="25400" dist="25400" dir="5400000" algn="ctr" rotWithShape="0">
              <a:srgbClr val="AEA48D">
                <a:alpha val="84998"/>
              </a:srgbClr>
            </a:outerShdw>
          </a:effectLst>
        </p:spPr>
        <p:txBody>
          <a:bodyPr lIns="0" tIns="0" rIns="0" bIns="0" anchor="ctr"/>
          <a:lstStyle/>
          <a:p>
            <a:endParaRPr lang="en-US" altLang="en-US" sz="1700">
              <a:solidFill>
                <a:srgbClr val="FFFFFF"/>
              </a:solidFill>
            </a:endParaRPr>
          </a:p>
        </p:txBody>
      </p:sp>
      <p:sp>
        <p:nvSpPr>
          <p:cNvPr id="13315" name="AutoShape 3"/>
          <p:cNvSpPr>
            <a:spLocks/>
          </p:cNvSpPr>
          <p:nvPr/>
        </p:nvSpPr>
        <p:spPr bwMode="auto">
          <a:xfrm rot="2315674">
            <a:off x="180827" y="1054820"/>
            <a:ext cx="1127373" cy="110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4" y="0"/>
                  <a:pt x="10800" y="0"/>
                </a:cubicBezTo>
                <a:cubicBezTo>
                  <a:pt x="16764" y="0"/>
                  <a:pt x="21600" y="4835"/>
                  <a:pt x="21600" y="10799"/>
                </a:cubicBezTo>
                <a:cubicBezTo>
                  <a:pt x="21600" y="10799"/>
                  <a:pt x="21600" y="10799"/>
                  <a:pt x="21600" y="10800"/>
                </a:cubicBezTo>
                <a:cubicBezTo>
                  <a:pt x="21600" y="16764"/>
                  <a:pt x="16764" y="21600"/>
                  <a:pt x="10800" y="21600"/>
                </a:cubicBezTo>
                <a:lnTo>
                  <a:pt x="10800" y="21599"/>
                </a:lnTo>
                <a:cubicBezTo>
                  <a:pt x="4834" y="21599"/>
                  <a:pt x="0" y="16764"/>
                  <a:pt x="0" y="10799"/>
                </a:cubicBezTo>
                <a:close/>
                <a:moveTo>
                  <a:pt x="2502" y="10799"/>
                </a:moveTo>
                <a:cubicBezTo>
                  <a:pt x="2502" y="15353"/>
                  <a:pt x="6217" y="19044"/>
                  <a:pt x="10799" y="19044"/>
                </a:cubicBezTo>
                <a:cubicBezTo>
                  <a:pt x="15382" y="19044"/>
                  <a:pt x="19096" y="15353"/>
                  <a:pt x="19096" y="10799"/>
                </a:cubicBezTo>
                <a:cubicBezTo>
                  <a:pt x="19096" y="6246"/>
                  <a:pt x="15382" y="2555"/>
                  <a:pt x="10799" y="2555"/>
                </a:cubicBezTo>
                <a:cubicBezTo>
                  <a:pt x="6217" y="2555"/>
                  <a:pt x="2502" y="6246"/>
                  <a:pt x="2502" y="10799"/>
                </a:cubicBezTo>
                <a:close/>
              </a:path>
            </a:pathLst>
          </a:custGeom>
          <a:gradFill rotWithShape="0">
            <a:gsLst>
              <a:gs pos="0">
                <a:srgbClr val="FFFDFA">
                  <a:alpha val="59998"/>
                </a:srgbClr>
              </a:gs>
              <a:gs pos="70000">
                <a:srgbClr val="FFFEFD">
                  <a:alpha val="66999"/>
                </a:srgbClr>
              </a:gs>
              <a:gs pos="100000">
                <a:srgbClr val="EED18D">
                  <a:alpha val="70000"/>
                </a:srgbClr>
              </a:gs>
            </a:gsLst>
            <a:path path="rect">
              <a:fillToRect l="-407500" t="-50000" r="507500" b="150000"/>
            </a:path>
          </a:gradFill>
          <a:ln w="10453" cap="rnd" cmpd="sng">
            <a:solidFill>
              <a:srgbClr val="C5B691"/>
            </a:solidFill>
            <a:prstDash val="solid"/>
            <a:round/>
            <a:headEnd/>
            <a:tailEnd/>
          </a:ln>
          <a:effectLst>
            <a:outerShdw blurRad="12700" dist="15000" dir="4500070" algn="ctr" rotWithShape="0">
              <a:srgbClr val="565041">
                <a:alpha val="34998"/>
              </a:srgbClr>
            </a:outerShdw>
          </a:effectLst>
        </p:spPr>
        <p:txBody>
          <a:bodyPr lIns="0" tIns="0" rIns="0" bIns="0" anchor="ctr"/>
          <a:lstStyle/>
          <a:p>
            <a:endParaRPr lang="en-US" altLang="en-US" sz="1700">
              <a:solidFill>
                <a:srgbClr val="FFFFFF"/>
              </a:solidFill>
            </a:endParaRPr>
          </a:p>
        </p:txBody>
      </p:sp>
      <p:sp>
        <p:nvSpPr>
          <p:cNvPr id="13316" name="AutoShape 4"/>
          <p:cNvSpPr>
            <a:spLocks/>
          </p:cNvSpPr>
          <p:nvPr/>
        </p:nvSpPr>
        <p:spPr bwMode="auto">
          <a:xfrm>
            <a:off x="1011287" y="0"/>
            <a:ext cx="813271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254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ltLang="en-US" sz="1700">
              <a:solidFill>
                <a:srgbClr val="FFFFFF"/>
              </a:solidFill>
            </a:endParaRPr>
          </a:p>
        </p:txBody>
      </p:sp>
      <p:sp>
        <p:nvSpPr>
          <p:cNvPr id="13317" name="AutoShape 5"/>
          <p:cNvSpPr>
            <a:spLocks/>
          </p:cNvSpPr>
          <p:nvPr/>
        </p:nvSpPr>
        <p:spPr bwMode="auto">
          <a:xfrm>
            <a:off x="1014637" y="0"/>
            <a:ext cx="7255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outerShdw blurRad="38100" dist="38000" dir="10800000" algn="ctr" rotWithShape="0">
              <a:srgbClr val="706B60">
                <a:alpha val="25000"/>
              </a:srgbClr>
            </a:outerShdw>
          </a:effectLst>
          <a:extLst>
            <a:ext uri="{91240B29-F687-4F45-9708-019B960494DF}">
              <a14:hiddenLine xmlns:a14="http://schemas.microsoft.com/office/drawing/2010/main" w="25400" cap="rnd" cmpd="sng">
                <a:solidFill>
                  <a:srgbClr val="000000"/>
                </a:solidFill>
                <a:prstDash val="solid"/>
                <a:round/>
                <a:headEnd/>
                <a:tailEnd/>
              </a14:hiddenLine>
            </a:ext>
          </a:extLst>
        </p:spPr>
        <p:txBody>
          <a:bodyPr lIns="0" tIns="0" rIns="0" bIns="0" anchor="ctr"/>
          <a:lstStyle/>
          <a:p>
            <a:endParaRPr lang="en-US" altLang="en-US" sz="1700">
              <a:solidFill>
                <a:srgbClr val="FFFFFF"/>
              </a:solidFill>
            </a:endParaRPr>
          </a:p>
        </p:txBody>
      </p:sp>
      <p:sp>
        <p:nvSpPr>
          <p:cNvPr id="13319" name="Rectangle 7"/>
          <p:cNvSpPr>
            <a:spLocks noGrp="1" noChangeArrowheads="1"/>
          </p:cNvSpPr>
          <p:nvPr>
            <p:ph type="title"/>
          </p:nvPr>
        </p:nvSpPr>
        <p:spPr>
          <a:xfrm>
            <a:off x="89819" y="-158502"/>
            <a:ext cx="8901781" cy="1143000"/>
          </a:xfrm>
        </p:spPr>
        <p:txBody>
          <a:bodyPr lIns="89294" tIns="53576" rIns="89294" bIns="53576">
            <a:noAutofit/>
          </a:bodyPr>
          <a:lstStyle/>
          <a:p>
            <a:pPr algn="l" defTabSz="914145"/>
            <a: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Exercise: </a:t>
            </a:r>
            <a:b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br>
            <a: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Renovating </a:t>
            </a:r>
            <a:r>
              <a:rPr lang="en-US" altLang="en-US" sz="3200" u="sng" dirty="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the </a:t>
            </a:r>
            <a: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kitchen (</a:t>
            </a:r>
            <a:r>
              <a:rPr lang="en-US" altLang="en-US" sz="3200" u="sng" dirty="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WBS </a:t>
            </a:r>
            <a: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 Project plan) </a:t>
            </a:r>
            <a:endParaRPr lang="en-US" altLang="en-US" sz="3200" u="sng" dirty="0"/>
          </a:p>
        </p:txBody>
      </p:sp>
      <p:sp>
        <p:nvSpPr>
          <p:cNvPr id="13318" name="Rectangle 6"/>
          <p:cNvSpPr>
            <a:spLocks noGrp="1" noChangeArrowheads="1"/>
          </p:cNvSpPr>
          <p:nvPr>
            <p:ph idx="1"/>
          </p:nvPr>
        </p:nvSpPr>
        <p:spPr>
          <a:xfrm>
            <a:off x="2234" y="914400"/>
            <a:ext cx="4036366" cy="5653832"/>
          </a:xfrm>
          <a:ln/>
          <a:extLst/>
        </p:spPr>
        <p:style>
          <a:lnRef idx="2">
            <a:schemeClr val="dk1">
              <a:shade val="50000"/>
            </a:schemeClr>
          </a:lnRef>
          <a:fillRef idx="1">
            <a:schemeClr val="dk1"/>
          </a:fillRef>
          <a:effectRef idx="0">
            <a:schemeClr val="dk1"/>
          </a:effectRef>
          <a:fontRef idx="minor">
            <a:schemeClr val="lt1"/>
          </a:fontRef>
        </p:style>
        <p:txBody>
          <a:bodyPr lIns="89294" tIns="53576" rIns="89294" bIns="53576" anchor="t">
            <a:noAutofit/>
          </a:bodyPr>
          <a:lstStyle/>
          <a:p>
            <a:pPr marL="0" indent="0">
              <a:buClr>
                <a:srgbClr val="000000"/>
              </a:buClr>
              <a:buNone/>
            </a:pPr>
            <a:r>
              <a:rPr lang="en-US" altLang="en-US" sz="2400" b="1" dirty="0" smtClean="0">
                <a:solidFill>
                  <a:schemeClr val="bg1"/>
                </a:solidFill>
              </a:rPr>
              <a:t>Use Microsoft </a:t>
            </a:r>
            <a:r>
              <a:rPr lang="en-US" altLang="en-US" sz="2400" b="1" dirty="0">
                <a:solidFill>
                  <a:schemeClr val="bg1"/>
                </a:solidFill>
              </a:rPr>
              <a:t>Project for tasks</a:t>
            </a:r>
          </a:p>
          <a:p>
            <a:pPr marL="155148" indent="-155148">
              <a:buClr>
                <a:srgbClr val="000000"/>
              </a:buClr>
              <a:buFont typeface="Helvetica-Light" charset="0"/>
              <a:buChar char="•"/>
            </a:pPr>
            <a:r>
              <a:rPr lang="en-US" altLang="en-US" sz="2400" b="1" dirty="0" smtClean="0">
                <a:solidFill>
                  <a:schemeClr val="bg1"/>
                </a:solidFill>
              </a:rPr>
              <a:t>Identify </a:t>
            </a:r>
            <a:r>
              <a:rPr lang="en-US" altLang="en-US" sz="2400" b="1" dirty="0">
                <a:solidFill>
                  <a:schemeClr val="bg1"/>
                </a:solidFill>
              </a:rPr>
              <a:t>the list items</a:t>
            </a:r>
          </a:p>
          <a:p>
            <a:pPr marL="155148" indent="-155148">
              <a:buClr>
                <a:srgbClr val="000000"/>
              </a:buClr>
              <a:buFont typeface="Helvetica-Light" charset="0"/>
              <a:buChar char="•"/>
            </a:pPr>
            <a:r>
              <a:rPr lang="en-US" altLang="en-US" sz="2400" b="1" dirty="0" smtClean="0">
                <a:solidFill>
                  <a:schemeClr val="bg1"/>
                </a:solidFill>
              </a:rPr>
              <a:t>Identify Summary level and Summary Task</a:t>
            </a:r>
          </a:p>
          <a:p>
            <a:pPr marL="155148" indent="-155148">
              <a:buClr>
                <a:srgbClr val="000000"/>
              </a:buClr>
              <a:buFont typeface="Helvetica-Light" charset="0"/>
              <a:buChar char="•"/>
            </a:pPr>
            <a:r>
              <a:rPr lang="en-US" altLang="en-US" sz="2400" b="1" u="sng" dirty="0" smtClean="0">
                <a:solidFill>
                  <a:schemeClr val="bg1"/>
                </a:solidFill>
              </a:rPr>
              <a:t>Project Start Day:</a:t>
            </a:r>
            <a:r>
              <a:rPr lang="en-US" altLang="en-US" sz="2400" b="1" dirty="0" smtClean="0">
                <a:solidFill>
                  <a:schemeClr val="bg1"/>
                </a:solidFill>
              </a:rPr>
              <a:t> 11 Apr-16</a:t>
            </a:r>
          </a:p>
          <a:p>
            <a:pPr marL="155148" indent="-155148">
              <a:buClr>
                <a:srgbClr val="000000"/>
              </a:buClr>
              <a:buFont typeface="Helvetica-Light" charset="0"/>
              <a:buChar char="•"/>
            </a:pPr>
            <a:r>
              <a:rPr lang="en-US" altLang="en-US" sz="2400" b="1" u="sng" dirty="0" smtClean="0">
                <a:solidFill>
                  <a:schemeClr val="bg1"/>
                </a:solidFill>
              </a:rPr>
              <a:t>Save </a:t>
            </a:r>
            <a:r>
              <a:rPr lang="en-US" altLang="en-US" sz="2400" b="1" u="sng" dirty="0">
                <a:solidFill>
                  <a:schemeClr val="bg1"/>
                </a:solidFill>
              </a:rPr>
              <a:t>Project </a:t>
            </a:r>
            <a:r>
              <a:rPr lang="en-US" altLang="en-US" sz="2400" b="1" dirty="0">
                <a:solidFill>
                  <a:schemeClr val="bg1"/>
                </a:solidFill>
              </a:rPr>
              <a:t>: Name – Renovating </a:t>
            </a:r>
            <a:r>
              <a:rPr lang="en-US" altLang="en-US" sz="2400" b="1" dirty="0" smtClean="0">
                <a:solidFill>
                  <a:schemeClr val="bg1"/>
                </a:solidFill>
              </a:rPr>
              <a:t>Kitchen</a:t>
            </a:r>
          </a:p>
          <a:p>
            <a:pPr marL="155148" indent="-155148">
              <a:buClr>
                <a:srgbClr val="000000"/>
              </a:buClr>
              <a:buFont typeface="Helvetica-Light" charset="0"/>
              <a:buChar char="•"/>
            </a:pPr>
            <a:endParaRPr lang="en-US" altLang="en-US" sz="2400" b="1" dirty="0">
              <a:solidFill>
                <a:schemeClr val="bg1"/>
              </a:solidFill>
            </a:endParaRPr>
          </a:p>
        </p:txBody>
      </p:sp>
      <p:sp>
        <p:nvSpPr>
          <p:cNvPr id="13320" name="AutoShape 8"/>
          <p:cNvSpPr>
            <a:spLocks/>
          </p:cNvSpPr>
          <p:nvPr/>
        </p:nvSpPr>
        <p:spPr bwMode="auto">
          <a:xfrm>
            <a:off x="8612684" y="6305476"/>
            <a:ext cx="457646" cy="4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94" tIns="53576" rIns="89294" bIns="53576" anchor="b"/>
          <a:lstStyle>
            <a:lvl1pPr defTabSz="1300163">
              <a:defRPr sz="3600">
                <a:solidFill>
                  <a:srgbClr val="000000"/>
                </a:solidFill>
                <a:latin typeface="Helvetica Light" charset="0"/>
                <a:ea typeface="Helvetica Light" charset="0"/>
                <a:cs typeface="Helvetica Light" charset="0"/>
                <a:sym typeface="Helvetica Light" charset="0"/>
              </a:defRPr>
            </a:lvl1pPr>
            <a:lvl2pPr defTabSz="1300163">
              <a:defRPr sz="3600">
                <a:solidFill>
                  <a:srgbClr val="000000"/>
                </a:solidFill>
                <a:latin typeface="Helvetica Light" charset="0"/>
                <a:ea typeface="Helvetica Light" charset="0"/>
                <a:cs typeface="Helvetica Light" charset="0"/>
                <a:sym typeface="Helvetica Light" charset="0"/>
              </a:defRPr>
            </a:lvl2pPr>
            <a:lvl3pPr defTabSz="1300163">
              <a:defRPr sz="3600">
                <a:solidFill>
                  <a:srgbClr val="000000"/>
                </a:solidFill>
                <a:latin typeface="Helvetica Light" charset="0"/>
                <a:ea typeface="Helvetica Light" charset="0"/>
                <a:cs typeface="Helvetica Light" charset="0"/>
                <a:sym typeface="Helvetica Light" charset="0"/>
              </a:defRPr>
            </a:lvl3pPr>
            <a:lvl4pPr defTabSz="1300163">
              <a:defRPr sz="3600">
                <a:solidFill>
                  <a:srgbClr val="000000"/>
                </a:solidFill>
                <a:latin typeface="Helvetica Light" charset="0"/>
                <a:ea typeface="Helvetica Light" charset="0"/>
                <a:cs typeface="Helvetica Light" charset="0"/>
                <a:sym typeface="Helvetica Light" charset="0"/>
              </a:defRPr>
            </a:lvl4pPr>
            <a:lvl5pPr defTabSz="1300163">
              <a:defRPr sz="3600">
                <a:solidFill>
                  <a:srgbClr val="000000"/>
                </a:solidFill>
                <a:latin typeface="Helvetica Light" charset="0"/>
                <a:ea typeface="Helvetica Light" charset="0"/>
                <a:cs typeface="Helvetica Light" charset="0"/>
                <a:sym typeface="Helvetica Light" charset="0"/>
              </a:defRPr>
            </a:lvl5pPr>
            <a:lvl6pPr marL="18288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1200">
                <a:solidFill>
                  <a:srgbClr val="B4A688"/>
                </a:solidFill>
                <a:latin typeface="Gill Sans" charset="0"/>
                <a:ea typeface="Gill Sans" charset="0"/>
                <a:cs typeface="Gill Sans" charset="0"/>
                <a:sym typeface="Gill Sans" charset="0"/>
              </a:rPr>
              <a:t>17</a:t>
            </a:r>
            <a:endParaRPr lang="en-US" altLang="en-US"/>
          </a:p>
        </p:txBody>
      </p:sp>
      <p:pic>
        <p:nvPicPr>
          <p:cNvPr id="13321" name="Picture 9" descr="image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670" y="1090539"/>
            <a:ext cx="2742530" cy="5343301"/>
          </a:xfrm>
          <a:prstGeom prst="rect">
            <a:avLst/>
          </a:prstGeom>
          <a:noFill/>
          <a:ln w="38100" cap="sq" cmpd="sng">
            <a:solidFill>
              <a:srgbClr val="000000"/>
            </a:solidFill>
            <a:prstDash val="solid"/>
            <a:round/>
            <a:headEnd type="none" w="med" len="med"/>
            <a:tailEnd type="none" w="med" len="med"/>
          </a:ln>
          <a:effectLst>
            <a:outerShdw blurRad="50800" dist="38100" dir="2700000" algn="ctr"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13322" name="Picture 10" descr="imag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7642" y="1445494"/>
            <a:ext cx="1980158" cy="4363268"/>
          </a:xfrm>
          <a:prstGeom prst="rect">
            <a:avLst/>
          </a:prstGeom>
          <a:noFill/>
          <a:ln w="38100" cap="sq" cmpd="sng">
            <a:solidFill>
              <a:srgbClr val="000000"/>
            </a:solidFill>
            <a:prstDash val="solid"/>
            <a:round/>
            <a:headEnd type="none" w="med" len="med"/>
            <a:tailEnd type="none" w="med" len="med"/>
          </a:ln>
          <a:effectLst>
            <a:outerShdw blurRad="50800" dist="38100" dir="2700000" algn="ctr" rotWithShape="0">
              <a:srgbClr val="000000">
                <a:alpha val="42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300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8">
                                            <p:bg/>
                                          </p:spTgt>
                                        </p:tgtEl>
                                        <p:attrNameLst>
                                          <p:attrName>style.visibility</p:attrName>
                                        </p:attrNameLst>
                                      </p:cBhvr>
                                      <p:to>
                                        <p:strVal val="visible"/>
                                      </p:to>
                                    </p:set>
                                    <p:animEffect transition="in" filter="wipe(left)">
                                      <p:cBhvr>
                                        <p:cTn id="7" dur="500"/>
                                        <p:tgtEl>
                                          <p:spTgt spid="133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8">
                                            <p:txEl>
                                              <p:pRg st="0" end="0"/>
                                            </p:txEl>
                                          </p:spTgt>
                                        </p:tgtEl>
                                        <p:attrNameLst>
                                          <p:attrName>style.visibility</p:attrName>
                                        </p:attrNameLst>
                                      </p:cBhvr>
                                      <p:to>
                                        <p:strVal val="visible"/>
                                      </p:to>
                                    </p:set>
                                    <p:animEffect transition="in" filter="wipe(left)">
                                      <p:cBhvr>
                                        <p:cTn id="12" dur="500"/>
                                        <p:tgtEl>
                                          <p:spTgt spid="133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8">
                                            <p:txEl>
                                              <p:pRg st="1" end="1"/>
                                            </p:txEl>
                                          </p:spTgt>
                                        </p:tgtEl>
                                        <p:attrNameLst>
                                          <p:attrName>style.visibility</p:attrName>
                                        </p:attrNameLst>
                                      </p:cBhvr>
                                      <p:to>
                                        <p:strVal val="visible"/>
                                      </p:to>
                                    </p:set>
                                    <p:animEffect transition="in" filter="wipe(left)">
                                      <p:cBhvr>
                                        <p:cTn id="17" dur="500"/>
                                        <p:tgtEl>
                                          <p:spTgt spid="133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8">
                                            <p:txEl>
                                              <p:pRg st="2" end="2"/>
                                            </p:txEl>
                                          </p:spTgt>
                                        </p:tgtEl>
                                        <p:attrNameLst>
                                          <p:attrName>style.visibility</p:attrName>
                                        </p:attrNameLst>
                                      </p:cBhvr>
                                      <p:to>
                                        <p:strVal val="visible"/>
                                      </p:to>
                                    </p:set>
                                    <p:animEffect transition="in" filter="wipe(left)">
                                      <p:cBhvr>
                                        <p:cTn id="22" dur="500"/>
                                        <p:tgtEl>
                                          <p:spTgt spid="133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8">
                                            <p:txEl>
                                              <p:pRg st="3" end="3"/>
                                            </p:txEl>
                                          </p:spTgt>
                                        </p:tgtEl>
                                        <p:attrNameLst>
                                          <p:attrName>style.visibility</p:attrName>
                                        </p:attrNameLst>
                                      </p:cBhvr>
                                      <p:to>
                                        <p:strVal val="visible"/>
                                      </p:to>
                                    </p:set>
                                    <p:animEffect transition="in" filter="wipe(left)">
                                      <p:cBhvr>
                                        <p:cTn id="27" dur="500"/>
                                        <p:tgtEl>
                                          <p:spTgt spid="133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8">
                                            <p:txEl>
                                              <p:pRg st="4" end="4"/>
                                            </p:txEl>
                                          </p:spTgt>
                                        </p:tgtEl>
                                        <p:attrNameLst>
                                          <p:attrName>style.visibility</p:attrName>
                                        </p:attrNameLst>
                                      </p:cBhvr>
                                      <p:to>
                                        <p:strVal val="visible"/>
                                      </p:to>
                                    </p:set>
                                    <p:animEffect transition="in" filter="wipe(left)">
                                      <p:cBhvr>
                                        <p:cTn id="32" dur="500"/>
                                        <p:tgtEl>
                                          <p:spTgt spid="1331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0-#ppt_w/2"/>
                                          </p:val>
                                        </p:tav>
                                        <p:tav tm="100000">
                                          <p:val>
                                            <p:strVal val="#ppt_x"/>
                                          </p:val>
                                        </p:tav>
                                      </p:tavLst>
                                    </p:anim>
                                    <p:anim calcmode="lin" valueType="num">
                                      <p:cBhvr additive="base">
                                        <p:cTn id="38"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13322"/>
                                        </p:tgtEl>
                                        <p:attrNameLst>
                                          <p:attrName>style.visibility</p:attrName>
                                        </p:attrNameLst>
                                      </p:cBhvr>
                                      <p:to>
                                        <p:strVal val="visible"/>
                                      </p:to>
                                    </p:set>
                                    <p:anim calcmode="lin" valueType="num">
                                      <p:cBhvr additive="base">
                                        <p:cTn id="43" dur="500" fill="hold"/>
                                        <p:tgtEl>
                                          <p:spTgt spid="13322"/>
                                        </p:tgtEl>
                                        <p:attrNameLst>
                                          <p:attrName>ppt_x</p:attrName>
                                        </p:attrNameLst>
                                      </p:cBhvr>
                                      <p:tavLst>
                                        <p:tav tm="0">
                                          <p:val>
                                            <p:strVal val="#ppt_x"/>
                                          </p:val>
                                        </p:tav>
                                        <p:tav tm="100000">
                                          <p:val>
                                            <p:strVal val="#ppt_x"/>
                                          </p:val>
                                        </p:tav>
                                      </p:tavLst>
                                    </p:anim>
                                    <p:anim calcmode="lin" valueType="num">
                                      <p:cBhvr additive="base">
                                        <p:cTn id="44" dur="500" fill="hold"/>
                                        <p:tgtEl>
                                          <p:spTgt spid="133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bldLvl="5"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a:spLocks/>
          </p:cNvSpPr>
          <p:nvPr/>
        </p:nvSpPr>
        <p:spPr bwMode="auto">
          <a:xfrm>
            <a:off x="2233" y="3349"/>
            <a:ext cx="820415" cy="81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1929"/>
                  <a:pt x="11935" y="21600"/>
                  <a:pt x="13" y="21600"/>
                </a:cubicBezTo>
                <a:cubicBezTo>
                  <a:pt x="8" y="21600"/>
                  <a:pt x="4" y="21600"/>
                  <a:pt x="0" y="21599"/>
                </a:cubicBezTo>
                <a:lnTo>
                  <a:pt x="13" y="0"/>
                </a:lnTo>
                <a:lnTo>
                  <a:pt x="21600" y="0"/>
                </a:lnTo>
                <a:close/>
              </a:path>
            </a:pathLst>
          </a:custGeom>
          <a:solidFill>
            <a:srgbClr val="FEFDF9">
              <a:alpha val="32941"/>
            </a:srgbClr>
          </a:solidFill>
          <a:ln w="4515" cap="rnd" cmpd="sng">
            <a:solidFill>
              <a:srgbClr val="D1C29E"/>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ltLang="en-US" sz="1700">
              <a:solidFill>
                <a:srgbClr val="FFFFFF"/>
              </a:solidFill>
            </a:endParaRPr>
          </a:p>
        </p:txBody>
      </p:sp>
      <p:sp>
        <p:nvSpPr>
          <p:cNvPr id="14338" name="AutoShape 2"/>
          <p:cNvSpPr>
            <a:spLocks/>
          </p:cNvSpPr>
          <p:nvPr/>
        </p:nvSpPr>
        <p:spPr bwMode="auto">
          <a:xfrm>
            <a:off x="168549" y="20092"/>
            <a:ext cx="1702221" cy="1702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lnTo>
                  <a:pt x="10799" y="21599"/>
                </a:lnTo>
                <a:cubicBezTo>
                  <a:pt x="4835" y="21599"/>
                  <a:pt x="0" y="16764"/>
                  <a:pt x="0" y="10799"/>
                </a:cubicBezTo>
                <a:close/>
              </a:path>
            </a:pathLst>
          </a:custGeom>
          <a:solidFill>
            <a:srgbClr val="000000">
              <a:alpha val="0"/>
            </a:srgbClr>
          </a:solidFill>
          <a:ln w="38833" cap="rnd" cmpd="sng">
            <a:solidFill>
              <a:srgbClr val="FFF9EC"/>
            </a:solidFill>
            <a:prstDash val="solid"/>
            <a:round/>
            <a:headEnd/>
            <a:tailEnd/>
          </a:ln>
          <a:effectLst>
            <a:outerShdw blurRad="25400" dist="25400" dir="5400000" algn="ctr" rotWithShape="0">
              <a:srgbClr val="AEA48D">
                <a:alpha val="84998"/>
              </a:srgbClr>
            </a:outerShdw>
          </a:effectLst>
        </p:spPr>
        <p:txBody>
          <a:bodyPr lIns="0" tIns="0" rIns="0" bIns="0" anchor="ctr"/>
          <a:lstStyle/>
          <a:p>
            <a:endParaRPr lang="en-US" altLang="en-US" sz="1700">
              <a:solidFill>
                <a:srgbClr val="FFFFFF"/>
              </a:solidFill>
            </a:endParaRPr>
          </a:p>
        </p:txBody>
      </p:sp>
      <p:sp>
        <p:nvSpPr>
          <p:cNvPr id="14339" name="AutoShape 3"/>
          <p:cNvSpPr>
            <a:spLocks/>
          </p:cNvSpPr>
          <p:nvPr/>
        </p:nvSpPr>
        <p:spPr bwMode="auto">
          <a:xfrm rot="2315674">
            <a:off x="180827" y="1054820"/>
            <a:ext cx="1127373" cy="110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4" y="0"/>
                  <a:pt x="10800" y="0"/>
                </a:cubicBezTo>
                <a:cubicBezTo>
                  <a:pt x="16764" y="0"/>
                  <a:pt x="21600" y="4835"/>
                  <a:pt x="21600" y="10799"/>
                </a:cubicBezTo>
                <a:cubicBezTo>
                  <a:pt x="21600" y="10799"/>
                  <a:pt x="21600" y="10799"/>
                  <a:pt x="21600" y="10800"/>
                </a:cubicBezTo>
                <a:cubicBezTo>
                  <a:pt x="21600" y="16764"/>
                  <a:pt x="16764" y="21600"/>
                  <a:pt x="10800" y="21600"/>
                </a:cubicBezTo>
                <a:lnTo>
                  <a:pt x="10800" y="21599"/>
                </a:lnTo>
                <a:cubicBezTo>
                  <a:pt x="4834" y="21599"/>
                  <a:pt x="0" y="16764"/>
                  <a:pt x="0" y="10799"/>
                </a:cubicBezTo>
                <a:close/>
                <a:moveTo>
                  <a:pt x="2502" y="10799"/>
                </a:moveTo>
                <a:cubicBezTo>
                  <a:pt x="2502" y="15353"/>
                  <a:pt x="6217" y="19044"/>
                  <a:pt x="10799" y="19044"/>
                </a:cubicBezTo>
                <a:cubicBezTo>
                  <a:pt x="15382" y="19044"/>
                  <a:pt x="19096" y="15353"/>
                  <a:pt x="19096" y="10799"/>
                </a:cubicBezTo>
                <a:cubicBezTo>
                  <a:pt x="19096" y="6246"/>
                  <a:pt x="15382" y="2555"/>
                  <a:pt x="10799" y="2555"/>
                </a:cubicBezTo>
                <a:cubicBezTo>
                  <a:pt x="6217" y="2555"/>
                  <a:pt x="2502" y="6246"/>
                  <a:pt x="2502" y="10799"/>
                </a:cubicBezTo>
                <a:close/>
              </a:path>
            </a:pathLst>
          </a:custGeom>
          <a:gradFill rotWithShape="0">
            <a:gsLst>
              <a:gs pos="0">
                <a:srgbClr val="FFFDFA">
                  <a:alpha val="59998"/>
                </a:srgbClr>
              </a:gs>
              <a:gs pos="70000">
                <a:srgbClr val="FFFEFD">
                  <a:alpha val="66999"/>
                </a:srgbClr>
              </a:gs>
              <a:gs pos="100000">
                <a:srgbClr val="EED18D">
                  <a:alpha val="70000"/>
                </a:srgbClr>
              </a:gs>
            </a:gsLst>
            <a:path path="rect">
              <a:fillToRect l="-407500" t="-50000" r="507500" b="150000"/>
            </a:path>
          </a:gradFill>
          <a:ln w="10453" cap="rnd" cmpd="sng">
            <a:solidFill>
              <a:srgbClr val="C5B691"/>
            </a:solidFill>
            <a:prstDash val="solid"/>
            <a:round/>
            <a:headEnd/>
            <a:tailEnd/>
          </a:ln>
          <a:effectLst>
            <a:outerShdw blurRad="12700" dist="15000" dir="4500070" algn="ctr" rotWithShape="0">
              <a:srgbClr val="565041">
                <a:alpha val="34998"/>
              </a:srgbClr>
            </a:outerShdw>
          </a:effectLst>
        </p:spPr>
        <p:txBody>
          <a:bodyPr lIns="0" tIns="0" rIns="0" bIns="0" anchor="ctr"/>
          <a:lstStyle/>
          <a:p>
            <a:endParaRPr lang="en-US" altLang="en-US" sz="1700">
              <a:solidFill>
                <a:srgbClr val="FFFFFF"/>
              </a:solidFill>
            </a:endParaRPr>
          </a:p>
        </p:txBody>
      </p:sp>
      <p:sp>
        <p:nvSpPr>
          <p:cNvPr id="14340" name="AutoShape 4"/>
          <p:cNvSpPr>
            <a:spLocks/>
          </p:cNvSpPr>
          <p:nvPr/>
        </p:nvSpPr>
        <p:spPr bwMode="auto">
          <a:xfrm>
            <a:off x="1011287" y="0"/>
            <a:ext cx="813271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254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ltLang="en-US" sz="1700">
              <a:solidFill>
                <a:srgbClr val="FFFFFF"/>
              </a:solidFill>
            </a:endParaRPr>
          </a:p>
        </p:txBody>
      </p:sp>
      <p:sp>
        <p:nvSpPr>
          <p:cNvPr id="14341" name="AutoShape 5"/>
          <p:cNvSpPr>
            <a:spLocks/>
          </p:cNvSpPr>
          <p:nvPr/>
        </p:nvSpPr>
        <p:spPr bwMode="auto">
          <a:xfrm>
            <a:off x="1014637" y="0"/>
            <a:ext cx="7255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outerShdw blurRad="38100" dist="38000" dir="10800000" algn="ctr" rotWithShape="0">
              <a:srgbClr val="706B60">
                <a:alpha val="25000"/>
              </a:srgbClr>
            </a:outerShdw>
          </a:effectLst>
          <a:extLst>
            <a:ext uri="{91240B29-F687-4F45-9708-019B960494DF}">
              <a14:hiddenLine xmlns:a14="http://schemas.microsoft.com/office/drawing/2010/main" w="25400" cap="rnd" cmpd="sng">
                <a:solidFill>
                  <a:srgbClr val="000000"/>
                </a:solidFill>
                <a:prstDash val="solid"/>
                <a:round/>
                <a:headEnd/>
                <a:tailEnd/>
              </a14:hiddenLine>
            </a:ext>
          </a:extLst>
        </p:spPr>
        <p:txBody>
          <a:bodyPr lIns="0" tIns="0" rIns="0" bIns="0" anchor="ctr"/>
          <a:lstStyle/>
          <a:p>
            <a:endParaRPr lang="en-US" altLang="en-US" sz="1700">
              <a:solidFill>
                <a:srgbClr val="FFFFFF"/>
              </a:solidFill>
            </a:endParaRPr>
          </a:p>
        </p:txBody>
      </p:sp>
      <p:sp>
        <p:nvSpPr>
          <p:cNvPr id="14343" name="Rectangle 7"/>
          <p:cNvSpPr>
            <a:spLocks noGrp="1" noChangeArrowheads="1"/>
          </p:cNvSpPr>
          <p:nvPr>
            <p:ph type="title"/>
          </p:nvPr>
        </p:nvSpPr>
        <p:spPr>
          <a:xfrm>
            <a:off x="609451" y="0"/>
            <a:ext cx="7497589" cy="1143000"/>
          </a:xfrm>
        </p:spPr>
        <p:txBody>
          <a:bodyPr lIns="89294" tIns="53576" rIns="89294" bIns="53576">
            <a:normAutofit fontScale="90000"/>
          </a:bodyPr>
          <a:lstStyle/>
          <a:p>
            <a:pPr algn="l" defTabSz="914145"/>
            <a:r>
              <a:rPr lang="en-US" altLang="en-US" sz="430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WBS - </a:t>
            </a:r>
            <a:r>
              <a:rPr lang="en-US" altLang="en-US" sz="4300" u="sng">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Renovating the kitchen.</a:t>
            </a:r>
            <a:r>
              <a:rPr lang="en-US" altLang="en-US" sz="430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 </a:t>
            </a:r>
            <a:endParaRPr lang="en-US" altLang="en-US"/>
          </a:p>
        </p:txBody>
      </p:sp>
      <p:sp>
        <p:nvSpPr>
          <p:cNvPr id="14342" name="Rectangle 6"/>
          <p:cNvSpPr>
            <a:spLocks noGrp="1" noChangeArrowheads="1"/>
          </p:cNvSpPr>
          <p:nvPr>
            <p:ph idx="1"/>
          </p:nvPr>
        </p:nvSpPr>
        <p:spPr>
          <a:xfrm>
            <a:off x="1435447" y="1447726"/>
            <a:ext cx="7497589" cy="4799707"/>
          </a:xfrm>
        </p:spPr>
        <p:txBody>
          <a:bodyPr lIns="89294" tIns="53576" rIns="89294" bIns="53576" anchor="t"/>
          <a:lstStyle/>
          <a:p>
            <a:endParaRPr lang="en-US" altLang="en-US"/>
          </a:p>
        </p:txBody>
      </p:sp>
      <p:sp>
        <p:nvSpPr>
          <p:cNvPr id="14344" name="AutoShape 8"/>
          <p:cNvSpPr>
            <a:spLocks/>
          </p:cNvSpPr>
          <p:nvPr/>
        </p:nvSpPr>
        <p:spPr bwMode="auto">
          <a:xfrm>
            <a:off x="8612684" y="6305476"/>
            <a:ext cx="457646" cy="4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94" tIns="53576" rIns="89294" bIns="53576" anchor="b"/>
          <a:lstStyle>
            <a:lvl1pPr defTabSz="1300163">
              <a:defRPr sz="3600">
                <a:solidFill>
                  <a:srgbClr val="000000"/>
                </a:solidFill>
                <a:latin typeface="Helvetica Light" charset="0"/>
                <a:ea typeface="Helvetica Light" charset="0"/>
                <a:cs typeface="Helvetica Light" charset="0"/>
                <a:sym typeface="Helvetica Light" charset="0"/>
              </a:defRPr>
            </a:lvl1pPr>
            <a:lvl2pPr defTabSz="1300163">
              <a:defRPr sz="3600">
                <a:solidFill>
                  <a:srgbClr val="000000"/>
                </a:solidFill>
                <a:latin typeface="Helvetica Light" charset="0"/>
                <a:ea typeface="Helvetica Light" charset="0"/>
                <a:cs typeface="Helvetica Light" charset="0"/>
                <a:sym typeface="Helvetica Light" charset="0"/>
              </a:defRPr>
            </a:lvl2pPr>
            <a:lvl3pPr defTabSz="1300163">
              <a:defRPr sz="3600">
                <a:solidFill>
                  <a:srgbClr val="000000"/>
                </a:solidFill>
                <a:latin typeface="Helvetica Light" charset="0"/>
                <a:ea typeface="Helvetica Light" charset="0"/>
                <a:cs typeface="Helvetica Light" charset="0"/>
                <a:sym typeface="Helvetica Light" charset="0"/>
              </a:defRPr>
            </a:lvl3pPr>
            <a:lvl4pPr defTabSz="1300163">
              <a:defRPr sz="3600">
                <a:solidFill>
                  <a:srgbClr val="000000"/>
                </a:solidFill>
                <a:latin typeface="Helvetica Light" charset="0"/>
                <a:ea typeface="Helvetica Light" charset="0"/>
                <a:cs typeface="Helvetica Light" charset="0"/>
                <a:sym typeface="Helvetica Light" charset="0"/>
              </a:defRPr>
            </a:lvl4pPr>
            <a:lvl5pPr defTabSz="1300163">
              <a:defRPr sz="3600">
                <a:solidFill>
                  <a:srgbClr val="000000"/>
                </a:solidFill>
                <a:latin typeface="Helvetica Light" charset="0"/>
                <a:ea typeface="Helvetica Light" charset="0"/>
                <a:cs typeface="Helvetica Light" charset="0"/>
                <a:sym typeface="Helvetica Light" charset="0"/>
              </a:defRPr>
            </a:lvl5pPr>
            <a:lvl6pPr marL="18288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1200">
                <a:solidFill>
                  <a:srgbClr val="B4A688"/>
                </a:solidFill>
                <a:latin typeface="Gill Sans" charset="0"/>
                <a:ea typeface="Gill Sans" charset="0"/>
                <a:cs typeface="Gill Sans" charset="0"/>
                <a:sym typeface="Gill Sans" charset="0"/>
              </a:rPr>
              <a:t>18</a:t>
            </a:r>
            <a:endParaRPr lang="en-US" altLang="en-US"/>
          </a:p>
        </p:txBody>
      </p:sp>
      <p:pic>
        <p:nvPicPr>
          <p:cNvPr id="14345" name="Picture 9" descr="image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05" y="1523629"/>
            <a:ext cx="8839275" cy="3733725"/>
          </a:xfrm>
          <a:prstGeom prst="rect">
            <a:avLst/>
          </a:prstGeom>
          <a:noFill/>
          <a:ln w="38100" cap="sq" cmpd="sng">
            <a:solidFill>
              <a:srgbClr val="000000"/>
            </a:solidFill>
            <a:prstDash val="solid"/>
            <a:round/>
            <a:headEnd type="none" w="med" len="med"/>
            <a:tailEnd type="none" w="med" len="med"/>
          </a:ln>
          <a:effectLst>
            <a:outerShdw blurRad="50800" dist="38100" dir="2700000" algn="ctr" rotWithShape="0">
              <a:srgbClr val="000000">
                <a:alpha val="42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5425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1000" fill="hold"/>
                                        <p:tgtEl>
                                          <p:spTgt spid="14345"/>
                                        </p:tgtEl>
                                        <p:attrNameLst>
                                          <p:attrName>ppt_w</p:attrName>
                                        </p:attrNameLst>
                                      </p:cBhvr>
                                      <p:tavLst>
                                        <p:tav tm="0">
                                          <p:val>
                                            <p:fltVal val="0"/>
                                          </p:val>
                                        </p:tav>
                                        <p:tav tm="100000">
                                          <p:val>
                                            <p:strVal val="#ppt_w"/>
                                          </p:val>
                                        </p:tav>
                                      </p:tavLst>
                                    </p:anim>
                                    <p:anim calcmode="lin" valueType="num">
                                      <p:cBhvr>
                                        <p:cTn id="8" dur="1000" fill="hold"/>
                                        <p:tgtEl>
                                          <p:spTgt spid="14345"/>
                                        </p:tgtEl>
                                        <p:attrNameLst>
                                          <p:attrName>ppt_h</p:attrName>
                                        </p:attrNameLst>
                                      </p:cBhvr>
                                      <p:tavLst>
                                        <p:tav tm="0">
                                          <p:val>
                                            <p:fltVal val="0"/>
                                          </p:val>
                                        </p:tav>
                                        <p:tav tm="100000">
                                          <p:val>
                                            <p:strVal val="#ppt_h"/>
                                          </p:val>
                                        </p:tav>
                                      </p:tavLst>
                                    </p:anim>
                                    <p:anim calcmode="lin" valueType="num">
                                      <p:cBhvr>
                                        <p:cTn id="9" dur="1000" fill="hold"/>
                                        <p:tgtEl>
                                          <p:spTgt spid="143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800" b="1" dirty="0"/>
              <a:t>Linking Tasks</a:t>
            </a:r>
            <a:endParaRPr lang="en-US" sz="2800" dirty="0"/>
          </a:p>
          <a:p>
            <a:r>
              <a:rPr lang="en-US" sz="2800" dirty="0" smtClean="0"/>
              <a:t>The </a:t>
            </a:r>
            <a:r>
              <a:rPr lang="en-US" sz="2800" dirty="0"/>
              <a:t>task of writing a chapter of a book must be completed before the task of editing the </a:t>
            </a:r>
            <a:r>
              <a:rPr lang="en-US" sz="2800" dirty="0" smtClean="0"/>
              <a:t>chapter can </a:t>
            </a:r>
            <a:r>
              <a:rPr lang="en-US" sz="2800" dirty="0"/>
              <a:t>occur. These two tasks have a finish-to-start relationship (also called a </a:t>
            </a:r>
            <a:r>
              <a:rPr lang="en-US" sz="2800" i="1" dirty="0"/>
              <a:t>link </a:t>
            </a:r>
            <a:r>
              <a:rPr lang="en-US" sz="2800" dirty="0"/>
              <a:t>or a </a:t>
            </a:r>
            <a:r>
              <a:rPr lang="en-US" sz="2800" i="1" dirty="0"/>
              <a:t>dependency</a:t>
            </a:r>
            <a:r>
              <a:rPr lang="en-US" sz="2800" dirty="0"/>
              <a:t>), which has two aspects:</a:t>
            </a:r>
          </a:p>
          <a:p>
            <a:r>
              <a:rPr lang="en-US" sz="2800" dirty="0" smtClean="0"/>
              <a:t>The </a:t>
            </a:r>
            <a:r>
              <a:rPr lang="en-US" sz="2800" dirty="0"/>
              <a:t>second task must occur after the first task; this is a sequence.</a:t>
            </a:r>
          </a:p>
          <a:p>
            <a:r>
              <a:rPr lang="en-US" sz="2800" dirty="0" smtClean="0"/>
              <a:t>The </a:t>
            </a:r>
            <a:r>
              <a:rPr lang="en-US" sz="2800" dirty="0"/>
              <a:t>second task can occur only if the first task is completed; this is a dependency.</a:t>
            </a:r>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2940143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image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26" y="2042666"/>
            <a:ext cx="9323710" cy="4814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Rectangle 2"/>
          <p:cNvSpPr>
            <a:spLocks noGrp="1" noChangeArrowheads="1"/>
          </p:cNvSpPr>
          <p:nvPr>
            <p:ph type="title"/>
          </p:nvPr>
        </p:nvSpPr>
        <p:spPr>
          <a:xfrm>
            <a:off x="379512" y="227707"/>
            <a:ext cx="8382744" cy="666378"/>
          </a:xfrm>
        </p:spPr>
        <p:txBody>
          <a:bodyPr lIns="0" tIns="0" rIns="0" bIns="0" anchor="t"/>
          <a:lstStyle/>
          <a:p>
            <a:pPr algn="l" defTabSz="913028">
              <a:lnSpc>
                <a:spcPct val="90000"/>
              </a:lnSpc>
            </a:pPr>
            <a:r>
              <a:rPr lang="en-US" altLang="en-US" sz="2700" dirty="0">
                <a:solidFill>
                  <a:srgbClr val="FF0000"/>
                </a:solidFill>
                <a:latin typeface="Helvetica" charset="0"/>
                <a:ea typeface="Helvetica" charset="0"/>
                <a:cs typeface="Helvetica" charset="0"/>
                <a:sym typeface="Helvetica" charset="0"/>
              </a:rPr>
              <a:t>Project </a:t>
            </a:r>
            <a:r>
              <a:rPr lang="en-US" altLang="en-US" sz="2700" dirty="0" smtClean="0">
                <a:solidFill>
                  <a:srgbClr val="FF0000"/>
                </a:solidFill>
                <a:latin typeface="Helvetica" charset="0"/>
                <a:ea typeface="Helvetica" charset="0"/>
                <a:cs typeface="Helvetica" charset="0"/>
                <a:sym typeface="Helvetica" charset="0"/>
              </a:rPr>
              <a:t>  </a:t>
            </a:r>
            <a:br>
              <a:rPr lang="en-US" altLang="en-US" sz="2700" dirty="0" smtClean="0">
                <a:solidFill>
                  <a:srgbClr val="FF0000"/>
                </a:solidFill>
                <a:latin typeface="Helvetica" charset="0"/>
                <a:ea typeface="Helvetica" charset="0"/>
                <a:cs typeface="Helvetica" charset="0"/>
                <a:sym typeface="Helvetica" charset="0"/>
              </a:rPr>
            </a:br>
            <a:r>
              <a:rPr lang="en-US" altLang="en-US" sz="1900" i="1" dirty="0" smtClean="0">
                <a:solidFill>
                  <a:srgbClr val="FF0000"/>
                </a:solidFill>
                <a:latin typeface="Helvetica" charset="0"/>
                <a:ea typeface="Helvetica" charset="0"/>
                <a:cs typeface="Helvetica" charset="0"/>
                <a:sym typeface="Helvetica" charset="0"/>
              </a:rPr>
              <a:t>Work </a:t>
            </a:r>
            <a:r>
              <a:rPr lang="en-US" altLang="en-US" sz="1900" i="1" dirty="0">
                <a:solidFill>
                  <a:srgbClr val="FF0000"/>
                </a:solidFill>
                <a:latin typeface="Helvetica" charset="0"/>
                <a:ea typeface="Helvetica" charset="0"/>
                <a:cs typeface="Helvetica" charset="0"/>
                <a:sym typeface="Helvetica" charset="0"/>
              </a:rPr>
              <a:t>Management Solutions for Individuals, Teams and the Enterprise</a:t>
            </a:r>
            <a:endParaRPr lang="en-US" altLang="en-US" dirty="0" smtClean="0">
              <a:solidFill>
                <a:srgbClr val="FF0000"/>
              </a:solidFill>
            </a:endParaRPr>
          </a:p>
        </p:txBody>
      </p:sp>
      <p:pic>
        <p:nvPicPr>
          <p:cNvPr id="26628" name="Picture 3" descr="image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1396" y="1417588"/>
            <a:ext cx="6098977" cy="5815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92802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sz="2800" b="1" dirty="0"/>
              <a:t>Linking </a:t>
            </a:r>
            <a:r>
              <a:rPr lang="en-US" sz="2800" b="1" dirty="0" smtClean="0"/>
              <a:t>Tasks:</a:t>
            </a:r>
          </a:p>
          <a:p>
            <a:pPr marL="0" indent="0">
              <a:buNone/>
            </a:pPr>
            <a:endParaRPr lang="en-US" sz="2800" dirty="0"/>
          </a:p>
          <a:p>
            <a:pPr marL="0" indent="0">
              <a:buNone/>
            </a:pPr>
            <a:r>
              <a:rPr lang="en-US" sz="2800" dirty="0" smtClean="0"/>
              <a:t>You can adjust the schedule relationship between Predecessor and Successor tasks with </a:t>
            </a:r>
            <a:r>
              <a:rPr lang="en-US" sz="2800" b="1" dirty="0" smtClean="0"/>
              <a:t>lead</a:t>
            </a:r>
            <a:r>
              <a:rPr lang="en-US" sz="2800" dirty="0" smtClean="0"/>
              <a:t> and </a:t>
            </a:r>
            <a:r>
              <a:rPr lang="en-US" sz="2800" b="1" dirty="0" smtClean="0"/>
              <a:t>lag</a:t>
            </a:r>
            <a:r>
              <a:rPr lang="en-US" sz="2800" dirty="0" smtClean="0"/>
              <a:t> time. </a:t>
            </a:r>
          </a:p>
          <a:p>
            <a:pPr marL="0" indent="0">
              <a:buNone/>
            </a:pPr>
            <a:endParaRPr lang="en-US" sz="2800" dirty="0" smtClean="0"/>
          </a:p>
          <a:p>
            <a:pPr marL="0" indent="0">
              <a:buNone/>
            </a:pPr>
            <a:r>
              <a:rPr lang="en-US" sz="2800" dirty="0" smtClean="0"/>
              <a:t>For example, you can set a two-day lag between the end of a predecessor task and the start of its successor task.</a:t>
            </a:r>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811592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609600"/>
            <a:ext cx="8763000" cy="5410200"/>
          </a:xfrm>
        </p:spPr>
        <p:txBody>
          <a:bodyPr>
            <a:noAutofit/>
          </a:bodyPr>
          <a:lstStyle/>
          <a:p>
            <a:pPr marL="0" indent="0">
              <a:buNone/>
            </a:pPr>
            <a:r>
              <a:rPr lang="en-US" sz="2800" b="1" dirty="0"/>
              <a:t>Linking Tasks</a:t>
            </a:r>
            <a:endParaRPr lang="en-US" sz="2800" dirty="0"/>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33475"/>
            <a:ext cx="789622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976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txBody>
          <a:bodyPr>
            <a:noAutofit/>
          </a:bodyPr>
          <a:lstStyle/>
          <a:p>
            <a:pPr marL="0" indent="0">
              <a:buNone/>
            </a:pPr>
            <a:r>
              <a:rPr lang="en-US" b="1" dirty="0"/>
              <a:t>Linking </a:t>
            </a:r>
            <a:r>
              <a:rPr lang="en-US" b="1" dirty="0" smtClean="0"/>
              <a:t>Tasks:</a:t>
            </a:r>
          </a:p>
          <a:p>
            <a:pPr marL="0" indent="0">
              <a:buNone/>
            </a:pPr>
            <a:endParaRPr lang="en-US" dirty="0"/>
          </a:p>
          <a:p>
            <a:pPr marL="514350" indent="-514350">
              <a:buFont typeface="+mj-lt"/>
              <a:buAutoNum type="arabicPeriod"/>
            </a:pPr>
            <a:r>
              <a:rPr lang="en-US" dirty="0"/>
              <a:t>On the </a:t>
            </a:r>
            <a:r>
              <a:rPr lang="en-US" b="1" dirty="0"/>
              <a:t>Task </a:t>
            </a:r>
            <a:r>
              <a:rPr lang="en-US" dirty="0"/>
              <a:t>tab, in the </a:t>
            </a:r>
            <a:r>
              <a:rPr lang="en-US" b="1" dirty="0"/>
              <a:t>Schedule </a:t>
            </a:r>
            <a:r>
              <a:rPr lang="en-US" dirty="0"/>
              <a:t>group, click </a:t>
            </a:r>
            <a:r>
              <a:rPr lang="en-US" b="1" dirty="0"/>
              <a:t>Link Tasks</a:t>
            </a:r>
            <a:r>
              <a:rPr lang="en-US" dirty="0"/>
              <a:t>.</a:t>
            </a:r>
          </a:p>
          <a:p>
            <a:pPr marL="514350" indent="-514350">
              <a:buFont typeface="+mj-lt"/>
              <a:buAutoNum type="arabicPeriod"/>
            </a:pPr>
            <a:r>
              <a:rPr lang="en-US" dirty="0"/>
              <a:t>On the </a:t>
            </a:r>
            <a:r>
              <a:rPr lang="en-US" b="1" dirty="0"/>
              <a:t>Task </a:t>
            </a:r>
            <a:r>
              <a:rPr lang="en-US" dirty="0"/>
              <a:t>tab, in the </a:t>
            </a:r>
            <a:r>
              <a:rPr lang="en-US" b="1" dirty="0"/>
              <a:t>Properties </a:t>
            </a:r>
            <a:r>
              <a:rPr lang="en-US" dirty="0"/>
              <a:t>group, click </a:t>
            </a:r>
            <a:r>
              <a:rPr lang="en-US" b="1" dirty="0"/>
              <a:t>Information</a:t>
            </a:r>
            <a:r>
              <a:rPr lang="en-US" dirty="0"/>
              <a:t>.</a:t>
            </a:r>
          </a:p>
          <a:p>
            <a:pPr lvl="1"/>
            <a:r>
              <a:rPr lang="en-US" dirty="0"/>
              <a:t>The Task Information dialog box appears.</a:t>
            </a:r>
          </a:p>
          <a:p>
            <a:pPr lvl="1"/>
            <a:r>
              <a:rPr lang="en-US" dirty="0" smtClean="0"/>
              <a:t>Click </a:t>
            </a:r>
            <a:r>
              <a:rPr lang="en-US" dirty="0"/>
              <a:t>the </a:t>
            </a:r>
            <a:r>
              <a:rPr lang="en-US" b="1" dirty="0"/>
              <a:t>Predecessors </a:t>
            </a:r>
            <a:r>
              <a:rPr lang="en-US" dirty="0"/>
              <a:t>tab.</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8877005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762000"/>
            <a:ext cx="8763000" cy="5410200"/>
          </a:xfrm>
        </p:spPr>
        <p:txBody>
          <a:bodyPr>
            <a:noAutofit/>
          </a:bodyPr>
          <a:lstStyle/>
          <a:p>
            <a:pPr marL="0" indent="0">
              <a:buNone/>
            </a:pPr>
            <a:r>
              <a:rPr lang="en-US" sz="2800" b="1" dirty="0"/>
              <a:t>Setting Nonworking </a:t>
            </a:r>
            <a:r>
              <a:rPr lang="en-US" sz="2800" b="1" dirty="0" smtClean="0"/>
              <a:t>Days:</a:t>
            </a:r>
            <a:endParaRPr lang="en-US" sz="2800" dirty="0"/>
          </a:p>
          <a:p>
            <a:r>
              <a:rPr lang="en-US" sz="2800" dirty="0"/>
              <a:t>The </a:t>
            </a:r>
            <a:r>
              <a:rPr lang="en-US" sz="2800" i="1" dirty="0"/>
              <a:t>project calendar </a:t>
            </a:r>
            <a:r>
              <a:rPr lang="en-US" sz="2800" dirty="0"/>
              <a:t>defines the general working and nonworking time for tasks. Project includes multiple calendars, called </a:t>
            </a:r>
            <a:r>
              <a:rPr lang="en-US" sz="2800" i="1" dirty="0" smtClean="0"/>
              <a:t>base </a:t>
            </a:r>
            <a:r>
              <a:rPr lang="en-US" sz="2800" i="1" dirty="0"/>
              <a:t>calendars, </a:t>
            </a:r>
            <a:r>
              <a:rPr lang="en-US" sz="2800" dirty="0"/>
              <a:t>any one of which serves as the project calendar for a project plan. You select the project calendar in the Project Information </a:t>
            </a:r>
            <a:r>
              <a:rPr lang="en-US" sz="2800" dirty="0" smtClean="0"/>
              <a:t>dialog box</a:t>
            </a:r>
            <a:r>
              <a:rPr lang="en-US" sz="2800" dirty="0"/>
              <a:t>. </a:t>
            </a:r>
            <a:endParaRPr lang="en-US" sz="2800" dirty="0" smtClean="0"/>
          </a:p>
          <a:p>
            <a:r>
              <a:rPr lang="en-US" sz="2800" dirty="0" smtClean="0"/>
              <a:t>Think </a:t>
            </a:r>
            <a:r>
              <a:rPr lang="en-US" sz="2800" dirty="0"/>
              <a:t>of the project calendar as your organization’s normal working hours. For example, this might be Monday through Fridays, 8 A.M. through 5 P.M., with a one-hour lunch break each day. Your organization or specific resources might have </a:t>
            </a:r>
            <a:r>
              <a:rPr lang="en-US" sz="2800" dirty="0" smtClean="0"/>
              <a:t>exceptions to </a:t>
            </a:r>
            <a:r>
              <a:rPr lang="en-US" sz="2800" dirty="0"/>
              <a:t>this normal working time, such as holidays or vacation days</a:t>
            </a:r>
            <a:r>
              <a:rPr lang="en-US" sz="2800" dirty="0" smtClean="0"/>
              <a:t>.</a:t>
            </a:r>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27617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762000"/>
            <a:ext cx="8763000" cy="5715000"/>
          </a:xfrm>
        </p:spPr>
        <p:txBody>
          <a:bodyPr>
            <a:noAutofit/>
          </a:bodyPr>
          <a:lstStyle/>
          <a:p>
            <a:pPr marL="0" indent="0">
              <a:buNone/>
            </a:pPr>
            <a:r>
              <a:rPr lang="en-US" sz="2400" b="1" dirty="0"/>
              <a:t>Setting Nonworking </a:t>
            </a:r>
            <a:r>
              <a:rPr lang="en-US" sz="2400" b="1" dirty="0" smtClean="0"/>
              <a:t>Days:</a:t>
            </a:r>
            <a:endParaRPr lang="en-US" sz="2400" dirty="0"/>
          </a:p>
          <a:p>
            <a:r>
              <a:rPr lang="en-US" sz="2400" dirty="0" smtClean="0"/>
              <a:t>You </a:t>
            </a:r>
            <a:r>
              <a:rPr lang="en-US" sz="2400" dirty="0"/>
              <a:t>want to indicate </a:t>
            </a:r>
            <a:r>
              <a:rPr lang="en-US" sz="2400" dirty="0" smtClean="0"/>
              <a:t>that </a:t>
            </a:r>
            <a:r>
              <a:rPr lang="en-US" sz="2400" dirty="0"/>
              <a:t>January 19, will be a nonworking day for your organization.</a:t>
            </a:r>
          </a:p>
          <a:p>
            <a:r>
              <a:rPr lang="en-US" sz="2400" dirty="0" smtClean="0"/>
              <a:t>On </a:t>
            </a:r>
            <a:r>
              <a:rPr lang="en-US" sz="2400" dirty="0"/>
              <a:t>the </a:t>
            </a:r>
            <a:r>
              <a:rPr lang="en-US" sz="2400" b="1" dirty="0"/>
              <a:t>Project </a:t>
            </a:r>
            <a:r>
              <a:rPr lang="en-US" sz="2400" dirty="0"/>
              <a:t>tab, in the </a:t>
            </a:r>
            <a:r>
              <a:rPr lang="en-US" sz="2400" b="1" dirty="0"/>
              <a:t>Properties </a:t>
            </a:r>
            <a:r>
              <a:rPr lang="en-US" sz="2400" dirty="0"/>
              <a:t>group, click </a:t>
            </a:r>
            <a:r>
              <a:rPr lang="en-US" sz="2400" b="1" dirty="0"/>
              <a:t>Change Working Time</a:t>
            </a:r>
            <a:r>
              <a:rPr lang="en-US" sz="2400" dirty="0"/>
              <a:t>.</a:t>
            </a:r>
          </a:p>
          <a:p>
            <a:r>
              <a:rPr lang="en-US" sz="2400" dirty="0"/>
              <a:t>The Change Working Time dialog box appears.</a:t>
            </a:r>
          </a:p>
          <a:p>
            <a:r>
              <a:rPr lang="en-US" sz="2400" i="1" dirty="0" smtClean="0"/>
              <a:t>Select Standard </a:t>
            </a:r>
            <a:r>
              <a:rPr lang="en-US" sz="2400" i="1" dirty="0"/>
              <a:t>base </a:t>
            </a:r>
            <a:r>
              <a:rPr lang="en-US" sz="2400" i="1" dirty="0" smtClean="0"/>
              <a:t>calendar</a:t>
            </a:r>
            <a:endParaRPr lang="en-US" sz="2400" dirty="0"/>
          </a:p>
          <a:p>
            <a:r>
              <a:rPr lang="en-US" sz="2400" dirty="0" smtClean="0"/>
              <a:t>Mark </a:t>
            </a:r>
            <a:r>
              <a:rPr lang="en-US" sz="2400" dirty="0"/>
              <a:t>morale event on January 19</a:t>
            </a:r>
            <a:r>
              <a:rPr lang="en-US" sz="2400" dirty="0" smtClean="0"/>
              <a:t>; </a:t>
            </a:r>
            <a:r>
              <a:rPr lang="en-US" sz="2400" dirty="0"/>
              <a:t>no work should be scheduled that day. You will record this as a calendar exception.</a:t>
            </a:r>
          </a:p>
          <a:p>
            <a:r>
              <a:rPr lang="en-US" sz="2400" dirty="0" smtClean="0"/>
              <a:t>In </a:t>
            </a:r>
            <a:r>
              <a:rPr lang="en-US" sz="2400" dirty="0"/>
              <a:t>the </a:t>
            </a:r>
            <a:r>
              <a:rPr lang="en-US" sz="2400" b="1" dirty="0"/>
              <a:t>Name </a:t>
            </a:r>
            <a:r>
              <a:rPr lang="en-US" sz="2400" dirty="0"/>
              <a:t>field on the </a:t>
            </a:r>
            <a:r>
              <a:rPr lang="en-US" sz="2400" b="1" dirty="0"/>
              <a:t>Exceptions </a:t>
            </a:r>
            <a:r>
              <a:rPr lang="en-US" sz="2400" dirty="0"/>
              <a:t>tab in the lower portion of the dialog box, type </a:t>
            </a:r>
            <a:r>
              <a:rPr lang="en-US" sz="2400" b="1" dirty="0"/>
              <a:t>Staff at morale event</a:t>
            </a:r>
            <a:r>
              <a:rPr lang="en-US" sz="2400" dirty="0"/>
              <a:t>, and then click in the </a:t>
            </a:r>
            <a:r>
              <a:rPr lang="en-US" sz="2400" b="1" dirty="0"/>
              <a:t>Start </a:t>
            </a:r>
            <a:r>
              <a:rPr lang="en-US" sz="2400" dirty="0"/>
              <a:t>field.</a:t>
            </a:r>
          </a:p>
          <a:p>
            <a:endParaRPr lang="en-US" sz="2400" dirty="0"/>
          </a:p>
          <a:p>
            <a:endParaRPr lang="en-US" sz="24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38481730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762000"/>
            <a:ext cx="8763000" cy="5410200"/>
          </a:xfrm>
        </p:spPr>
        <p:txBody>
          <a:bodyPr>
            <a:noAutofit/>
          </a:bodyPr>
          <a:lstStyle/>
          <a:p>
            <a:pPr marL="0" indent="0">
              <a:buNone/>
            </a:pPr>
            <a:r>
              <a:rPr lang="en-US" sz="2800" b="1" dirty="0"/>
              <a:t>Setting Nonworking </a:t>
            </a:r>
            <a:r>
              <a:rPr lang="en-US" sz="2800" b="1" dirty="0" smtClean="0"/>
              <a:t>Days:</a:t>
            </a:r>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52525"/>
            <a:ext cx="601027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666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762000"/>
            <a:ext cx="8763000" cy="5410200"/>
          </a:xfrm>
        </p:spPr>
        <p:txBody>
          <a:bodyPr>
            <a:noAutofit/>
          </a:bodyPr>
          <a:lstStyle/>
          <a:p>
            <a:pPr marL="0" indent="0">
              <a:buNone/>
            </a:pPr>
            <a:r>
              <a:rPr lang="en-US" sz="2400" b="1" dirty="0"/>
              <a:t>Setting Nonworking </a:t>
            </a:r>
            <a:r>
              <a:rPr lang="en-US" sz="2400" b="1" dirty="0" smtClean="0"/>
              <a:t>Days:</a:t>
            </a:r>
            <a:endParaRPr lang="en-US" sz="2400" dirty="0"/>
          </a:p>
          <a:p>
            <a:pPr marL="0" indent="0">
              <a:buNone/>
            </a:pPr>
            <a:r>
              <a:rPr lang="en-US" sz="2400" dirty="0" smtClean="0"/>
              <a:t>Exercise</a:t>
            </a:r>
            <a:r>
              <a:rPr lang="en-US" sz="2400" dirty="0"/>
              <a:t>, you’ll create a working time exception in the project calendar.</a:t>
            </a:r>
          </a:p>
          <a:p>
            <a:r>
              <a:rPr lang="en-US" sz="2400" dirty="0" smtClean="0"/>
              <a:t>You </a:t>
            </a:r>
            <a:r>
              <a:rPr lang="en-US" sz="2400" dirty="0"/>
              <a:t>want to indicate </a:t>
            </a:r>
            <a:r>
              <a:rPr lang="en-US" sz="2400" dirty="0" smtClean="0"/>
              <a:t>that </a:t>
            </a:r>
            <a:r>
              <a:rPr lang="en-US" sz="2400" dirty="0"/>
              <a:t>January 19, will be a nonworking day for your organization.</a:t>
            </a:r>
          </a:p>
          <a:p>
            <a:r>
              <a:rPr lang="en-US" sz="2400" dirty="0" smtClean="0"/>
              <a:t>On </a:t>
            </a:r>
            <a:r>
              <a:rPr lang="en-US" sz="2400" dirty="0"/>
              <a:t>the </a:t>
            </a:r>
            <a:r>
              <a:rPr lang="en-US" sz="2400" b="1" dirty="0"/>
              <a:t>Project </a:t>
            </a:r>
            <a:r>
              <a:rPr lang="en-US" sz="2400" dirty="0"/>
              <a:t>tab, in the </a:t>
            </a:r>
            <a:r>
              <a:rPr lang="en-US" sz="2400" b="1" dirty="0"/>
              <a:t>Properties </a:t>
            </a:r>
            <a:r>
              <a:rPr lang="en-US" sz="2400" dirty="0"/>
              <a:t>group, click </a:t>
            </a:r>
            <a:r>
              <a:rPr lang="en-US" sz="2400" b="1" dirty="0"/>
              <a:t>Change Working Time</a:t>
            </a:r>
            <a:r>
              <a:rPr lang="en-US" sz="2400" dirty="0" smtClean="0"/>
              <a:t>. The </a:t>
            </a:r>
            <a:r>
              <a:rPr lang="en-US" sz="2400" dirty="0"/>
              <a:t>Change Working Time dialog box appears.</a:t>
            </a:r>
          </a:p>
          <a:p>
            <a:r>
              <a:rPr lang="en-US" sz="2400" i="1" dirty="0" smtClean="0"/>
              <a:t>Select Standard </a:t>
            </a:r>
            <a:r>
              <a:rPr lang="en-US" sz="2400" i="1" dirty="0"/>
              <a:t>base </a:t>
            </a:r>
            <a:r>
              <a:rPr lang="en-US" sz="2400" i="1" dirty="0" smtClean="0"/>
              <a:t>calendar</a:t>
            </a:r>
            <a:endParaRPr lang="en-US" sz="2400" dirty="0"/>
          </a:p>
          <a:p>
            <a:r>
              <a:rPr lang="en-US" sz="2400" dirty="0" smtClean="0"/>
              <a:t>In </a:t>
            </a:r>
            <a:r>
              <a:rPr lang="en-US" sz="2400" dirty="0"/>
              <a:t>the </a:t>
            </a:r>
            <a:r>
              <a:rPr lang="en-US" sz="2400" b="1" dirty="0"/>
              <a:t>Name </a:t>
            </a:r>
            <a:r>
              <a:rPr lang="en-US" sz="2400" dirty="0"/>
              <a:t>field on the </a:t>
            </a:r>
            <a:r>
              <a:rPr lang="en-US" sz="2400" b="1" dirty="0"/>
              <a:t>Exceptions </a:t>
            </a:r>
            <a:r>
              <a:rPr lang="en-US" sz="2400" dirty="0"/>
              <a:t>tab in the lower portion of the dialog box, type </a:t>
            </a:r>
            <a:r>
              <a:rPr lang="en-US" sz="2400" b="1" dirty="0"/>
              <a:t>Staff at morale event</a:t>
            </a:r>
            <a:r>
              <a:rPr lang="en-US" sz="2400" dirty="0"/>
              <a:t>, and then click in the </a:t>
            </a:r>
            <a:r>
              <a:rPr lang="en-US" sz="2400" b="1" dirty="0"/>
              <a:t>Start </a:t>
            </a:r>
            <a:r>
              <a:rPr lang="en-US" sz="2400" dirty="0"/>
              <a:t>field</a:t>
            </a:r>
            <a:r>
              <a:rPr lang="en-US" sz="2400" dirty="0" smtClean="0"/>
              <a:t>.</a:t>
            </a:r>
          </a:p>
          <a:p>
            <a:r>
              <a:rPr lang="en-US" sz="2400" dirty="0"/>
              <a:t>In the </a:t>
            </a:r>
            <a:r>
              <a:rPr lang="en-US" sz="2400" b="1" dirty="0"/>
              <a:t>Start </a:t>
            </a:r>
            <a:r>
              <a:rPr lang="en-US" sz="2400" dirty="0"/>
              <a:t>field, type </a:t>
            </a:r>
            <a:r>
              <a:rPr lang="en-US" sz="2400" b="1" dirty="0" smtClean="0"/>
              <a:t>1/19/14</a:t>
            </a:r>
            <a:r>
              <a:rPr lang="en-US" sz="2400" dirty="0" smtClean="0"/>
              <a:t>, </a:t>
            </a:r>
            <a:r>
              <a:rPr lang="en-US" sz="2400" dirty="0"/>
              <a:t>and then press Enter</a:t>
            </a:r>
            <a:r>
              <a:rPr lang="en-US" sz="2400" dirty="0" smtClean="0"/>
              <a:t>.</a:t>
            </a:r>
          </a:p>
          <a:p>
            <a:r>
              <a:rPr lang="en-US" sz="2400" dirty="0"/>
              <a:t>Click </a:t>
            </a:r>
            <a:r>
              <a:rPr lang="en-US" sz="2400" b="1" dirty="0"/>
              <a:t>OK </a:t>
            </a:r>
            <a:r>
              <a:rPr lang="en-US" sz="2400" dirty="0"/>
              <a:t>to close the </a:t>
            </a:r>
            <a:r>
              <a:rPr lang="en-US" sz="2400" b="1" dirty="0"/>
              <a:t>Change Working Time </a:t>
            </a:r>
            <a:r>
              <a:rPr lang="en-US" sz="2400" dirty="0"/>
              <a:t>dialog box.</a:t>
            </a:r>
          </a:p>
          <a:p>
            <a:endParaRPr lang="en-US" sz="2400" dirty="0"/>
          </a:p>
          <a:p>
            <a:endParaRPr lang="en-US" sz="2400" dirty="0"/>
          </a:p>
          <a:p>
            <a:endParaRPr lang="en-US" sz="2400" dirty="0"/>
          </a:p>
          <a:p>
            <a:endParaRPr lang="en-US" sz="24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37076279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762000"/>
            <a:ext cx="8763000" cy="5410200"/>
          </a:xfrm>
        </p:spPr>
        <p:txBody>
          <a:bodyPr>
            <a:noAutofit/>
          </a:bodyPr>
          <a:lstStyle/>
          <a:p>
            <a:pPr marL="0" indent="0">
              <a:buNone/>
            </a:pPr>
            <a:r>
              <a:rPr lang="en-US" sz="2800" b="1" dirty="0"/>
              <a:t>Setting Nonworking </a:t>
            </a:r>
            <a:r>
              <a:rPr lang="en-US" sz="2800" b="1" dirty="0" smtClean="0"/>
              <a:t>Days:</a:t>
            </a:r>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234888"/>
            <a:ext cx="5657850" cy="554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425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90600"/>
            <a:ext cx="8763000" cy="5410200"/>
          </a:xfrm>
        </p:spPr>
        <p:txBody>
          <a:bodyPr>
            <a:noAutofit/>
          </a:bodyPr>
          <a:lstStyle/>
          <a:p>
            <a:r>
              <a:rPr lang="en-US" sz="3600" dirty="0"/>
              <a:t>If needed, you can schedule tasks to occur during working and nonworking time. </a:t>
            </a:r>
            <a:r>
              <a:rPr lang="en-US" sz="3600" dirty="0" smtClean="0"/>
              <a:t>To do </a:t>
            </a:r>
            <a:r>
              <a:rPr lang="en-US" sz="3600" dirty="0"/>
              <a:t>this, assign an </a:t>
            </a:r>
            <a:r>
              <a:rPr lang="en-US" sz="3600" i="1" dirty="0"/>
              <a:t>elapsed duration </a:t>
            </a:r>
            <a:r>
              <a:rPr lang="en-US" sz="3600" dirty="0"/>
              <a:t>to a </a:t>
            </a:r>
            <a:r>
              <a:rPr lang="en-US" sz="3600" dirty="0" smtClean="0"/>
              <a:t>task.</a:t>
            </a:r>
          </a:p>
          <a:p>
            <a:r>
              <a:rPr lang="en-US" sz="3600" dirty="0" smtClean="0"/>
              <a:t>You </a:t>
            </a:r>
            <a:r>
              <a:rPr lang="en-US" sz="3600" dirty="0"/>
              <a:t>enter elapsed duration by preceding </a:t>
            </a:r>
            <a:r>
              <a:rPr lang="en-US" sz="3600" dirty="0" smtClean="0"/>
              <a:t>the duration </a:t>
            </a:r>
            <a:r>
              <a:rPr lang="en-US" sz="3600" dirty="0"/>
              <a:t>abbreviation with an </a:t>
            </a:r>
            <a:r>
              <a:rPr lang="en-US" sz="3600" i="1" dirty="0"/>
              <a:t>e. </a:t>
            </a:r>
            <a:endParaRPr lang="en-US" sz="3600" i="1" dirty="0" smtClean="0"/>
          </a:p>
          <a:p>
            <a:r>
              <a:rPr lang="en-US" sz="3600" dirty="0" smtClean="0"/>
              <a:t>For </a:t>
            </a:r>
            <a:r>
              <a:rPr lang="en-US" sz="3600" dirty="0"/>
              <a:t>example, type </a:t>
            </a:r>
            <a:r>
              <a:rPr lang="en-US" sz="3600" b="1" dirty="0"/>
              <a:t>3ed </a:t>
            </a:r>
            <a:r>
              <a:rPr lang="en-US" sz="3600" dirty="0"/>
              <a:t>to indicate three elapsed days. </a:t>
            </a:r>
            <a:endParaRPr lang="en-US" sz="3600" dirty="0" smtClean="0"/>
          </a:p>
          <a:p>
            <a:r>
              <a:rPr lang="en-US" sz="3600" dirty="0" smtClean="0"/>
              <a:t>You might </a:t>
            </a:r>
            <a:r>
              <a:rPr lang="en-US" sz="3600" dirty="0"/>
              <a:t>use an elapsed duration for a task that goes on around the clock rather than </a:t>
            </a:r>
            <a:r>
              <a:rPr lang="en-US" sz="3600" dirty="0" smtClean="0"/>
              <a:t>just during </a:t>
            </a:r>
            <a:r>
              <a:rPr lang="en-US" sz="3600" dirty="0"/>
              <a:t>normal working hours</a:t>
            </a:r>
            <a:r>
              <a:rPr lang="en-US" sz="3600" dirty="0" smtClean="0"/>
              <a:t>.</a:t>
            </a:r>
            <a:endParaRPr lang="en-US" sz="36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3779360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762000"/>
            <a:ext cx="8763000" cy="5410200"/>
          </a:xfrm>
        </p:spPr>
        <p:txBody>
          <a:bodyPr>
            <a:noAutofit/>
          </a:bodyPr>
          <a:lstStyle/>
          <a:p>
            <a:pPr marL="0" indent="0">
              <a:buNone/>
            </a:pPr>
            <a:r>
              <a:rPr lang="en-US" sz="2400" b="1" dirty="0"/>
              <a:t>Checking the Plan’s Duration</a:t>
            </a:r>
            <a:endParaRPr lang="en-US" sz="2400" dirty="0"/>
          </a:p>
          <a:p>
            <a:r>
              <a:rPr lang="en-US" sz="2400" dirty="0"/>
              <a:t>An easy way to view the project’s scheduled start and finish dates is via the Timeline view and the Project Information dialog box</a:t>
            </a:r>
            <a:r>
              <a:rPr lang="en-US" sz="2400" dirty="0" smtClean="0"/>
              <a:t>.</a:t>
            </a:r>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On </a:t>
            </a:r>
            <a:r>
              <a:rPr lang="en-US" sz="2400" dirty="0"/>
              <a:t>the </a:t>
            </a:r>
            <a:r>
              <a:rPr lang="en-US" sz="2400" b="1" dirty="0"/>
              <a:t>Project </a:t>
            </a:r>
            <a:r>
              <a:rPr lang="en-US" sz="2400" dirty="0"/>
              <a:t>tab, in the </a:t>
            </a:r>
            <a:r>
              <a:rPr lang="en-US" sz="2400" b="1" dirty="0"/>
              <a:t>Properties </a:t>
            </a:r>
            <a:r>
              <a:rPr lang="en-US" sz="2400" dirty="0"/>
              <a:t>group, click </a:t>
            </a:r>
            <a:r>
              <a:rPr lang="en-US" sz="2400" b="1" dirty="0"/>
              <a:t>Project Information</a:t>
            </a:r>
            <a:r>
              <a:rPr lang="en-US" sz="2400" dirty="0"/>
              <a:t>.</a:t>
            </a:r>
          </a:p>
          <a:p>
            <a:r>
              <a:rPr lang="en-US" sz="2400" dirty="0"/>
              <a:t>Click </a:t>
            </a:r>
            <a:r>
              <a:rPr lang="en-US" sz="2400" b="1" dirty="0"/>
              <a:t>Statistics</a:t>
            </a:r>
            <a:r>
              <a:rPr lang="en-US" sz="2400" dirty="0"/>
              <a:t>.</a:t>
            </a:r>
          </a:p>
          <a:p>
            <a:endParaRPr lang="en-US" sz="24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1981200"/>
            <a:ext cx="646539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825" y="4657725"/>
            <a:ext cx="44357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62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19894" y="205383"/>
            <a:ext cx="8713143" cy="1143000"/>
          </a:xfrm>
        </p:spPr>
        <p:txBody>
          <a:bodyPr lIns="0" tIns="0" rIns="0" bIns="0" anchor="t"/>
          <a:lstStyle/>
          <a:p>
            <a:pPr algn="l" defTabSz="913028">
              <a:lnSpc>
                <a:spcPct val="90000"/>
              </a:lnSpc>
            </a:pPr>
            <a:r>
              <a:rPr lang="en-US" altLang="en-US" sz="2800" b="1" dirty="0" smtClean="0">
                <a:solidFill>
                  <a:srgbClr val="FF0000"/>
                </a:solidFill>
                <a:latin typeface="Helvetica" charset="0"/>
                <a:ea typeface="Helvetica" charset="0"/>
                <a:cs typeface="Helvetica" charset="0"/>
                <a:sym typeface="Helvetica" charset="0"/>
              </a:rPr>
              <a:t>Enterprise Microsoft </a:t>
            </a:r>
            <a:r>
              <a:rPr lang="en-US" altLang="en-US" sz="2800" b="1" dirty="0">
                <a:solidFill>
                  <a:srgbClr val="FF0000"/>
                </a:solidFill>
                <a:latin typeface="Helvetica" charset="0"/>
                <a:ea typeface="Helvetica" charset="0"/>
                <a:cs typeface="Helvetica" charset="0"/>
                <a:sym typeface="Helvetica" charset="0"/>
              </a:rPr>
              <a:t>Project </a:t>
            </a:r>
            <a:r>
              <a:rPr lang="en-US" altLang="en-US" sz="2800" b="1" dirty="0" smtClean="0">
                <a:solidFill>
                  <a:srgbClr val="FF0000"/>
                </a:solidFill>
                <a:latin typeface="Helvetica" charset="0"/>
                <a:ea typeface="Helvetica" charset="0"/>
                <a:cs typeface="Helvetica" charset="0"/>
                <a:sym typeface="Helvetica" charset="0"/>
              </a:rPr>
              <a:t>Server</a:t>
            </a:r>
            <a:r>
              <a:rPr lang="en-US" altLang="en-US" sz="2800" b="1" dirty="0">
                <a:solidFill>
                  <a:srgbClr val="FF0000"/>
                </a:solidFill>
                <a:latin typeface="Helvetica" charset="0"/>
                <a:ea typeface="Helvetica" charset="0"/>
                <a:cs typeface="Helvetica" charset="0"/>
                <a:sym typeface="Helvetica" charset="0"/>
              </a:rPr>
              <a:t/>
            </a:r>
            <a:br>
              <a:rPr lang="en-US" altLang="en-US" sz="2800" b="1" dirty="0">
                <a:solidFill>
                  <a:srgbClr val="FF0000"/>
                </a:solidFill>
                <a:latin typeface="Helvetica" charset="0"/>
                <a:ea typeface="Helvetica" charset="0"/>
                <a:cs typeface="Helvetica" charset="0"/>
                <a:sym typeface="Helvetica" charset="0"/>
              </a:rPr>
            </a:br>
            <a:endParaRPr lang="en-US" altLang="en-US" dirty="0" smtClean="0">
              <a:solidFill>
                <a:srgbClr val="FF0000"/>
              </a:solidFill>
            </a:endParaRPr>
          </a:p>
        </p:txBody>
      </p:sp>
      <p:sp>
        <p:nvSpPr>
          <p:cNvPr id="16390" name="AutoShape 5"/>
          <p:cNvSpPr>
            <a:spLocks/>
          </p:cNvSpPr>
          <p:nvPr/>
        </p:nvSpPr>
        <p:spPr bwMode="auto">
          <a:xfrm>
            <a:off x="381000" y="1447800"/>
            <a:ext cx="8662169" cy="4997649"/>
          </a:xfrm>
          <a:custGeom>
            <a:avLst/>
            <a:gdLst>
              <a:gd name="T0" fmla="*/ 20 w 21600"/>
              <a:gd name="T1" fmla="*/ 4 h 21600"/>
              <a:gd name="T2" fmla="*/ 20 w 21600"/>
              <a:gd name="T3" fmla="*/ 4 h 21600"/>
              <a:gd name="T4" fmla="*/ 20 w 21600"/>
              <a:gd name="T5" fmla="*/ 4 h 21600"/>
              <a:gd name="T6" fmla="*/ 20 w 21600"/>
              <a:gd name="T7" fmla="*/ 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ln/>
        </p:spPr>
        <p:style>
          <a:lnRef idx="3">
            <a:schemeClr val="lt1"/>
          </a:lnRef>
          <a:fillRef idx="1">
            <a:schemeClr val="accent1"/>
          </a:fillRef>
          <a:effectRef idx="1">
            <a:schemeClr val="accent1"/>
          </a:effectRef>
          <a:fontRef idx="minor">
            <a:schemeClr val="lt1"/>
          </a:fontRef>
        </p:style>
        <p:txBody>
          <a:bodyPr lIns="127000" tIns="76200" rIns="127000" bIns="7620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3200" dirty="0">
                <a:solidFill>
                  <a:srgbClr val="FFFFFF"/>
                </a:solidFill>
                <a:latin typeface="Helvetica" charset="0"/>
                <a:ea typeface="Helvetica" charset="0"/>
                <a:cs typeface="Helvetica" charset="0"/>
                <a:sym typeface="Helvetica" charset="0"/>
              </a:rPr>
              <a:t>A lot of vendors are out there on the so called PPM market today. However, Microsoft® has with their latest release of Microsoft® Enterprise Project Management </a:t>
            </a:r>
            <a:r>
              <a:rPr lang="en-US" altLang="en-US" sz="3200" dirty="0" smtClean="0">
                <a:solidFill>
                  <a:srgbClr val="FFFFFF"/>
                </a:solidFill>
                <a:latin typeface="Helvetica" charset="0"/>
                <a:ea typeface="Helvetica" charset="0"/>
                <a:cs typeface="Helvetica" charset="0"/>
                <a:sym typeface="Helvetica" charset="0"/>
              </a:rPr>
              <a:t>(</a:t>
            </a:r>
            <a:r>
              <a:rPr lang="en-US" altLang="en-US" sz="3200" dirty="0">
                <a:solidFill>
                  <a:srgbClr val="FFFFFF"/>
                </a:solidFill>
                <a:latin typeface="Helvetica" charset="0"/>
                <a:ea typeface="Helvetica" charset="0"/>
                <a:cs typeface="Helvetica" charset="0"/>
                <a:sym typeface="Helvetica" charset="0"/>
              </a:rPr>
              <a:t>Microsoft® </a:t>
            </a:r>
            <a:r>
              <a:rPr lang="en-US" altLang="en-US" sz="3200" dirty="0" smtClean="0">
                <a:solidFill>
                  <a:srgbClr val="FFFFFF"/>
                </a:solidFill>
                <a:latin typeface="Helvetica" charset="0"/>
                <a:ea typeface="Helvetica" charset="0"/>
                <a:cs typeface="Helvetica" charset="0"/>
                <a:sym typeface="Helvetica" charset="0"/>
              </a:rPr>
              <a:t>Project) </a:t>
            </a:r>
            <a:r>
              <a:rPr lang="en-US" altLang="en-US" sz="3200" dirty="0">
                <a:solidFill>
                  <a:srgbClr val="FFFFFF"/>
                </a:solidFill>
                <a:latin typeface="Helvetica" charset="0"/>
                <a:ea typeface="Helvetica" charset="0"/>
                <a:cs typeface="Helvetica" charset="0"/>
                <a:sym typeface="Helvetica" charset="0"/>
              </a:rPr>
              <a:t>solution achieved to be evaluated as leaders by multiple research institutes such as </a:t>
            </a:r>
            <a:r>
              <a:rPr lang="en-US" altLang="en-US" sz="3200" b="1" u="sng" dirty="0">
                <a:solidFill>
                  <a:srgbClr val="FFFFFF"/>
                </a:solidFill>
                <a:latin typeface="Helvetica" charset="0"/>
                <a:ea typeface="Helvetica" charset="0"/>
                <a:cs typeface="Helvetica" charset="0"/>
                <a:sym typeface="Helvetica" charset="0"/>
              </a:rPr>
              <a:t>Gartner</a:t>
            </a:r>
            <a:endParaRPr lang="en-US" altLang="en-US" dirty="0"/>
          </a:p>
        </p:txBody>
      </p:sp>
    </p:spTree>
    <p:extLst>
      <p:ext uri="{BB962C8B-B14F-4D97-AF65-F5344CB8AC3E}">
        <p14:creationId xmlns:p14="http://schemas.microsoft.com/office/powerpoint/2010/main" val="760714135"/>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000" b="1" dirty="0" smtClean="0"/>
              <a:t>Documenting Tasks and the Project Plan</a:t>
            </a:r>
          </a:p>
          <a:p>
            <a:r>
              <a:rPr lang="en-US" sz="2000" dirty="0"/>
              <a:t>You can record additional information about a task in a </a:t>
            </a:r>
            <a:r>
              <a:rPr lang="en-US" sz="2000" i="1" dirty="0"/>
              <a:t>note</a:t>
            </a:r>
            <a:r>
              <a:rPr lang="en-US" sz="2000" dirty="0" smtClean="0"/>
              <a:t>.</a:t>
            </a:r>
          </a:p>
          <a:p>
            <a:endParaRPr lang="en-US" sz="2000" dirty="0"/>
          </a:p>
          <a:p>
            <a:r>
              <a:rPr lang="en-US" sz="2000" dirty="0" smtClean="0"/>
              <a:t>Select </a:t>
            </a:r>
            <a:r>
              <a:rPr lang="en-US" sz="2000" dirty="0"/>
              <a:t>the name of </a:t>
            </a:r>
            <a:r>
              <a:rPr lang="en-US" sz="2000" dirty="0" smtClean="0"/>
              <a:t>task</a:t>
            </a:r>
            <a:endParaRPr lang="en-US" sz="2000" dirty="0"/>
          </a:p>
          <a:p>
            <a:r>
              <a:rPr lang="en-US" sz="2000" dirty="0" smtClean="0"/>
              <a:t>On </a:t>
            </a:r>
            <a:r>
              <a:rPr lang="en-US" sz="2000" dirty="0"/>
              <a:t>the </a:t>
            </a:r>
            <a:r>
              <a:rPr lang="en-US" sz="2000" b="1" dirty="0"/>
              <a:t>Task </a:t>
            </a:r>
            <a:r>
              <a:rPr lang="en-US" sz="2000" dirty="0"/>
              <a:t>tab, in the </a:t>
            </a:r>
            <a:r>
              <a:rPr lang="en-US" sz="2000" b="1" dirty="0"/>
              <a:t>Properties </a:t>
            </a:r>
            <a:r>
              <a:rPr lang="en-US" sz="2000" dirty="0"/>
              <a:t>group, click </a:t>
            </a:r>
            <a:r>
              <a:rPr lang="en-US" sz="2000" b="1" dirty="0"/>
              <a:t>Task Notes</a:t>
            </a:r>
            <a:r>
              <a:rPr lang="en-US" sz="2000" dirty="0"/>
              <a:t>.</a:t>
            </a:r>
          </a:p>
          <a:p>
            <a:endParaRPr lang="en-US" sz="20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Creating a Task List</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819400"/>
            <a:ext cx="60579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425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000" b="1" dirty="0" smtClean="0"/>
              <a:t>Documenting Tasks and the Project Plan</a:t>
            </a:r>
          </a:p>
          <a:p>
            <a:r>
              <a:rPr lang="en-US" sz="2000" b="1" dirty="0"/>
              <a:t>Hyperlink </a:t>
            </a:r>
            <a:r>
              <a:rPr lang="en-US" sz="2000" dirty="0" smtClean="0"/>
              <a:t>can be inserted.</a:t>
            </a:r>
          </a:p>
          <a:p>
            <a:r>
              <a:rPr lang="en-US" sz="2000" dirty="0"/>
              <a:t>Right-click the name of </a:t>
            </a:r>
            <a:r>
              <a:rPr lang="en-US" sz="2000" dirty="0" smtClean="0"/>
              <a:t>task, and </a:t>
            </a:r>
            <a:r>
              <a:rPr lang="en-US" sz="2000" dirty="0"/>
              <a:t>then click </a:t>
            </a:r>
            <a:r>
              <a:rPr lang="en-US" sz="2000" b="1" dirty="0"/>
              <a:t>Hyperlink </a:t>
            </a:r>
            <a:r>
              <a:rPr lang="en-US" sz="2000" dirty="0"/>
              <a:t>on the shortcut menu.</a:t>
            </a:r>
          </a:p>
          <a:p>
            <a:r>
              <a:rPr lang="en-US" sz="2000" dirty="0"/>
              <a:t>The Insert Hyperlink dialog box appears.</a:t>
            </a:r>
          </a:p>
          <a:p>
            <a:endParaRPr lang="en-US" sz="20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Creating a Task List</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15145"/>
            <a:ext cx="59531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145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400" b="1" dirty="0" smtClean="0"/>
              <a:t>Documenting Tasks and the Project Plan</a:t>
            </a:r>
          </a:p>
          <a:p>
            <a:pPr marL="0" indent="0">
              <a:buNone/>
            </a:pPr>
            <a:endParaRPr lang="en-US" sz="2400" dirty="0" smtClean="0"/>
          </a:p>
          <a:p>
            <a:pPr marL="0" indent="0">
              <a:buNone/>
            </a:pPr>
            <a:r>
              <a:rPr lang="en-US" sz="2400" dirty="0" smtClean="0"/>
              <a:t>Additional information can be recorded about </a:t>
            </a:r>
            <a:r>
              <a:rPr lang="en-US" sz="2400" dirty="0"/>
              <a:t>the project plan. Like other Microsoft Office programs, Project keeps track of several file properties.</a:t>
            </a:r>
          </a:p>
          <a:p>
            <a:endParaRPr lang="en-US" sz="2400" dirty="0" smtClean="0"/>
          </a:p>
          <a:p>
            <a:r>
              <a:rPr lang="en-US" sz="2400" dirty="0" smtClean="0"/>
              <a:t>Click </a:t>
            </a:r>
            <a:r>
              <a:rPr lang="en-US" sz="2400" dirty="0"/>
              <a:t>the </a:t>
            </a:r>
            <a:r>
              <a:rPr lang="en-US" sz="2400" b="1" dirty="0"/>
              <a:t>File </a:t>
            </a:r>
            <a:r>
              <a:rPr lang="en-US" sz="2400" dirty="0" smtClean="0"/>
              <a:t>tab - </a:t>
            </a:r>
            <a:r>
              <a:rPr lang="en-US" sz="2400" b="1" dirty="0"/>
              <a:t>Project </a:t>
            </a:r>
            <a:r>
              <a:rPr lang="en-US" sz="2400" b="1" dirty="0" smtClean="0"/>
              <a:t>Information - </a:t>
            </a:r>
            <a:r>
              <a:rPr lang="en-US" sz="2400" b="1" dirty="0"/>
              <a:t>Advanced Properties</a:t>
            </a:r>
            <a:r>
              <a:rPr lang="en-US" sz="2400" dirty="0"/>
              <a:t>.</a:t>
            </a:r>
          </a:p>
          <a:p>
            <a:r>
              <a:rPr lang="en-US" sz="2400" b="1" dirty="0" smtClean="0"/>
              <a:t>In the Subject </a:t>
            </a:r>
            <a:r>
              <a:rPr lang="en-US" sz="2400" dirty="0"/>
              <a:t>box, type </a:t>
            </a:r>
            <a:r>
              <a:rPr lang="en-US" sz="2400" b="1" dirty="0"/>
              <a:t>New book launch schedule</a:t>
            </a:r>
            <a:r>
              <a:rPr lang="en-US" sz="2400" dirty="0"/>
              <a:t>.</a:t>
            </a:r>
          </a:p>
          <a:p>
            <a:r>
              <a:rPr lang="en-US" sz="2400" dirty="0" smtClean="0"/>
              <a:t>In </a:t>
            </a:r>
            <a:r>
              <a:rPr lang="en-US" sz="2400" dirty="0"/>
              <a:t>the </a:t>
            </a:r>
            <a:r>
              <a:rPr lang="en-US" sz="2400" b="1" dirty="0"/>
              <a:t>Author </a:t>
            </a:r>
            <a:r>
              <a:rPr lang="en-US" sz="2400" dirty="0"/>
              <a:t>box, type your name.</a:t>
            </a:r>
          </a:p>
          <a:p>
            <a:r>
              <a:rPr lang="en-US" sz="2400" dirty="0" smtClean="0"/>
              <a:t>In </a:t>
            </a:r>
            <a:r>
              <a:rPr lang="en-US" sz="2400" dirty="0"/>
              <a:t>the </a:t>
            </a:r>
            <a:r>
              <a:rPr lang="en-US" sz="2400" b="1" dirty="0"/>
              <a:t>Company </a:t>
            </a:r>
            <a:r>
              <a:rPr lang="en-US" sz="2400" dirty="0"/>
              <a:t>box, type </a:t>
            </a:r>
            <a:r>
              <a:rPr lang="en-US" sz="2400" b="1" dirty="0"/>
              <a:t>Lucerne Publishing</a:t>
            </a:r>
            <a:r>
              <a:rPr lang="en-US" sz="2400" dirty="0"/>
              <a:t>.</a:t>
            </a:r>
          </a:p>
          <a:p>
            <a:endParaRPr lang="en-US" sz="2400" dirty="0"/>
          </a:p>
          <a:p>
            <a:endParaRPr lang="en-US" sz="2400" dirty="0"/>
          </a:p>
          <a:p>
            <a:endParaRPr lang="en-US" sz="24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Creating a Task List</a:t>
            </a:r>
            <a:endParaRPr lang="en-US" dirty="0"/>
          </a:p>
        </p:txBody>
      </p:sp>
    </p:spTree>
    <p:extLst>
      <p:ext uri="{BB962C8B-B14F-4D97-AF65-F5344CB8AC3E}">
        <p14:creationId xmlns:p14="http://schemas.microsoft.com/office/powerpoint/2010/main" val="4523885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Creating a Task List</a:t>
            </a:r>
          </a:p>
        </p:txBody>
      </p:sp>
      <p:sp>
        <p:nvSpPr>
          <p:cNvPr id="3" name="Content Placeholder 2"/>
          <p:cNvSpPr>
            <a:spLocks noGrp="1"/>
          </p:cNvSpPr>
          <p:nvPr>
            <p:ph idx="1"/>
          </p:nvPr>
        </p:nvSpPr>
        <p:spPr>
          <a:xfrm>
            <a:off x="152400" y="914400"/>
            <a:ext cx="8763000" cy="54102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400" b="1" dirty="0" smtClean="0"/>
              <a:t>Key Points</a:t>
            </a:r>
          </a:p>
          <a:p>
            <a:r>
              <a:rPr lang="en-US" sz="2400" dirty="0" smtClean="0"/>
              <a:t>Essential aspects of tasks in a project plan include their duration and order of occurrence.</a:t>
            </a:r>
          </a:p>
          <a:p>
            <a:r>
              <a:rPr lang="en-US" sz="2400" dirty="0" smtClean="0"/>
              <a:t>A common task relationship is a finish-to-start relationship, in which the completion of one task controls the start of another task.</a:t>
            </a:r>
          </a:p>
          <a:p>
            <a:r>
              <a:rPr lang="en-US" sz="2400" dirty="0" smtClean="0"/>
              <a:t>In Project, phases of a schedule are represented as summary tasks.</a:t>
            </a:r>
          </a:p>
          <a:p>
            <a:r>
              <a:rPr lang="en-US" sz="2400" dirty="0" smtClean="0"/>
              <a:t>Tasks can be manually or automatically scheduled. </a:t>
            </a:r>
          </a:p>
          <a:p>
            <a:r>
              <a:rPr lang="en-US" sz="2400" dirty="0" smtClean="0"/>
              <a:t>You use calendars in Project to control when work can be scheduled to occur.</a:t>
            </a:r>
          </a:p>
          <a:p>
            <a:r>
              <a:rPr lang="en-US" sz="2400" dirty="0" smtClean="0"/>
              <a:t>You can document additional details using task notes and create hyperlinks to the Web.</a:t>
            </a:r>
          </a:p>
          <a:p>
            <a:endParaRPr lang="en-US" sz="2400" dirty="0"/>
          </a:p>
          <a:p>
            <a:endParaRPr lang="en-US" sz="24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5150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Setting Up Resources</a:t>
            </a:r>
          </a:p>
        </p:txBody>
      </p:sp>
      <p:sp>
        <p:nvSpPr>
          <p:cNvPr id="3" name="Content Placeholder 2"/>
          <p:cNvSpPr>
            <a:spLocks noGrp="1"/>
          </p:cNvSpPr>
          <p:nvPr>
            <p:ph idx="1"/>
          </p:nvPr>
        </p:nvSpPr>
        <p:spPr>
          <a:xfrm>
            <a:off x="152400" y="990600"/>
            <a:ext cx="8763000" cy="5410200"/>
          </a:xfrm>
        </p:spPr>
        <p:txBody>
          <a:bodyPr>
            <a:noAutofit/>
          </a:bodyPr>
          <a:lstStyle/>
          <a:p>
            <a:r>
              <a:rPr lang="en-US" dirty="0"/>
              <a:t>Set up basic resource information for the people who work on projects.</a:t>
            </a:r>
          </a:p>
          <a:p>
            <a:r>
              <a:rPr lang="en-US" dirty="0" smtClean="0"/>
              <a:t>Adjust </a:t>
            </a:r>
            <a:r>
              <a:rPr lang="en-US" dirty="0"/>
              <a:t>the maximum capacity of a resource to do work.</a:t>
            </a:r>
          </a:p>
          <a:p>
            <a:r>
              <a:rPr lang="en-US" dirty="0" smtClean="0"/>
              <a:t>Set </a:t>
            </a:r>
            <a:r>
              <a:rPr lang="en-US" dirty="0"/>
              <a:t>up cost information for work resources.</a:t>
            </a:r>
          </a:p>
          <a:p>
            <a:r>
              <a:rPr lang="en-US" dirty="0" smtClean="0"/>
              <a:t>Change </a:t>
            </a:r>
            <a:r>
              <a:rPr lang="en-US" dirty="0"/>
              <a:t>a resource’s availability for work.</a:t>
            </a:r>
          </a:p>
          <a:p>
            <a:r>
              <a:rPr lang="en-US" dirty="0" smtClean="0"/>
              <a:t>Enter </a:t>
            </a:r>
            <a:r>
              <a:rPr lang="en-US" dirty="0"/>
              <a:t>cost resource information for financial tracking.</a:t>
            </a:r>
          </a:p>
          <a:p>
            <a:r>
              <a:rPr lang="en-US" dirty="0" smtClean="0"/>
              <a:t>Record </a:t>
            </a:r>
            <a:r>
              <a:rPr lang="en-US" dirty="0"/>
              <a:t>additional information about a resource in a note.</a:t>
            </a:r>
          </a:p>
          <a:p>
            <a:pPr marL="0" indent="0">
              <a:buNone/>
            </a:pPr>
            <a:endParaRPr lang="en-US" dirty="0"/>
          </a:p>
          <a:p>
            <a:endParaRPr lang="en-US"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10115231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Setting Up </a:t>
            </a:r>
            <a:r>
              <a:rPr lang="en-US" dirty="0" smtClean="0"/>
              <a:t>Resources -</a:t>
            </a:r>
            <a:r>
              <a:rPr lang="en-US" b="1" i="1" dirty="0"/>
              <a:t> Work resources </a:t>
            </a: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dirty="0" smtClean="0"/>
              <a:t>The </a:t>
            </a:r>
            <a:r>
              <a:rPr lang="en-US" sz="2800" dirty="0"/>
              <a:t>people and equipment needed to complete the tasks in a project</a:t>
            </a:r>
            <a:r>
              <a:rPr lang="en-US" sz="2800" dirty="0" smtClean="0"/>
              <a:t>.</a:t>
            </a:r>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8581">
            <a:off x="3592863" y="3140465"/>
            <a:ext cx="5706092" cy="4217334"/>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8474">
            <a:off x="319454" y="3408622"/>
            <a:ext cx="4096512" cy="2724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045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Setting Up </a:t>
            </a:r>
            <a:r>
              <a:rPr lang="en-US" dirty="0" smtClean="0"/>
              <a:t>Resources - </a:t>
            </a:r>
            <a:r>
              <a:rPr lang="en-US" b="1" i="1" dirty="0"/>
              <a:t>Cost resources</a:t>
            </a:r>
            <a:r>
              <a:rPr lang="en-US" i="1" dirty="0"/>
              <a:t> </a:t>
            </a: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dirty="0" smtClean="0"/>
              <a:t>Financial </a:t>
            </a:r>
            <a:r>
              <a:rPr lang="en-US" sz="2800" dirty="0"/>
              <a:t>cost associated with a task that you need to account for. Examples include categories of expenses like travel, entertainment, and so on.</a:t>
            </a:r>
          </a:p>
          <a:p>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438400"/>
            <a:ext cx="7010400" cy="373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099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US" dirty="0"/>
              <a:t>Setting Up </a:t>
            </a:r>
            <a:r>
              <a:rPr lang="en-US" dirty="0" smtClean="0"/>
              <a:t>Resources - </a:t>
            </a:r>
            <a:r>
              <a:rPr lang="en-US" b="1" i="1" dirty="0"/>
              <a:t>Material resources</a:t>
            </a:r>
            <a:r>
              <a:rPr lang="en-US" i="1" dirty="0"/>
              <a:t> </a:t>
            </a: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dirty="0" smtClean="0"/>
              <a:t>Consumables </a:t>
            </a:r>
            <a:r>
              <a:rPr lang="en-US" sz="2800" dirty="0"/>
              <a:t>that you use up as the project proceeds. For example, a construction project might need to track steel or concrete as it is used throughout the project.</a:t>
            </a:r>
          </a:p>
          <a:p>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95600"/>
            <a:ext cx="8077200" cy="3492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4099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Setting Up Resources - Work Resources</a:t>
            </a:r>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dirty="0"/>
              <a:t>Equipment Resource Considerations</a:t>
            </a:r>
            <a:endParaRPr lang="en-US" sz="2800" dirty="0"/>
          </a:p>
          <a:p>
            <a:endParaRPr lang="en-US" sz="2800" dirty="0" smtClean="0"/>
          </a:p>
          <a:p>
            <a:r>
              <a:rPr lang="en-US" sz="2800" dirty="0" smtClean="0"/>
              <a:t>You </a:t>
            </a:r>
            <a:r>
              <a:rPr lang="en-US" sz="2800" dirty="0"/>
              <a:t>do not need to track every piece of equipment that will be used in your </a:t>
            </a:r>
            <a:r>
              <a:rPr lang="en-US" sz="2800" dirty="0" smtClean="0"/>
              <a:t>project, but </a:t>
            </a:r>
            <a:r>
              <a:rPr lang="en-US" sz="2800" dirty="0"/>
              <a:t>you might want to set up equipment resources </a:t>
            </a:r>
            <a:r>
              <a:rPr lang="en-US" sz="2800" dirty="0" smtClean="0"/>
              <a:t>when Multiple </a:t>
            </a:r>
            <a:r>
              <a:rPr lang="en-US" sz="2800" dirty="0"/>
              <a:t>teams or people might need a piece of equipment to accomplish </a:t>
            </a:r>
            <a:r>
              <a:rPr lang="en-US" sz="2800" dirty="0" smtClean="0"/>
              <a:t>different tasks </a:t>
            </a:r>
            <a:r>
              <a:rPr lang="en-US" sz="2800" dirty="0"/>
              <a:t>simultaneously, and the equipment might be overbooked.</a:t>
            </a:r>
          </a:p>
          <a:p>
            <a:endParaRPr lang="en-US" sz="2800" dirty="0" smtClean="0"/>
          </a:p>
          <a:p>
            <a:pPr marL="0" indent="0">
              <a:buNone/>
            </a:pPr>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2798446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Setting Up Resources - Work Resources</a:t>
            </a:r>
          </a:p>
        </p:txBody>
      </p:sp>
      <p:sp>
        <p:nvSpPr>
          <p:cNvPr id="3" name="Content Placeholder 2"/>
          <p:cNvSpPr>
            <a:spLocks noGrp="1"/>
          </p:cNvSpPr>
          <p:nvPr>
            <p:ph idx="1"/>
          </p:nvPr>
        </p:nvSpPr>
        <p:spPr>
          <a:xfrm>
            <a:off x="152400" y="762000"/>
            <a:ext cx="4419600" cy="5410200"/>
          </a:xfrm>
        </p:spPr>
        <p:txBody>
          <a:bodyPr>
            <a:noAutofit/>
          </a:bodyPr>
          <a:lstStyle/>
          <a:p>
            <a:pPr marL="0" indent="0">
              <a:buNone/>
            </a:pPr>
            <a:r>
              <a:rPr lang="en-US" sz="2400" b="1" dirty="0" smtClean="0"/>
              <a:t>Exercise:</a:t>
            </a:r>
            <a:endParaRPr lang="en-US" sz="2400" dirty="0"/>
          </a:p>
          <a:p>
            <a:r>
              <a:rPr lang="en-US" sz="2400" dirty="0" smtClean="0"/>
              <a:t>Open Simple </a:t>
            </a:r>
            <a:r>
              <a:rPr lang="en-US" sz="2400" dirty="0" err="1"/>
              <a:t>Resources_Start</a:t>
            </a:r>
            <a:r>
              <a:rPr lang="en-US" sz="2400" dirty="0"/>
              <a:t> project plan located in your </a:t>
            </a:r>
            <a:r>
              <a:rPr lang="en-US" sz="2400" dirty="0" smtClean="0"/>
              <a:t>exercise.</a:t>
            </a:r>
          </a:p>
          <a:p>
            <a:r>
              <a:rPr lang="en-US" sz="2400" dirty="0" smtClean="0"/>
              <a:t>On </a:t>
            </a:r>
            <a:r>
              <a:rPr lang="en-US" sz="2400" dirty="0"/>
              <a:t>the </a:t>
            </a:r>
            <a:r>
              <a:rPr lang="en-US" sz="2400" b="1" dirty="0"/>
              <a:t>File </a:t>
            </a:r>
            <a:r>
              <a:rPr lang="en-US" sz="2400" dirty="0"/>
              <a:t>tab, click </a:t>
            </a:r>
            <a:r>
              <a:rPr lang="en-US" sz="2400" b="1" dirty="0"/>
              <a:t>Save As</a:t>
            </a:r>
            <a:r>
              <a:rPr lang="en-US" sz="2400" dirty="0"/>
              <a:t>.</a:t>
            </a:r>
          </a:p>
          <a:p>
            <a:r>
              <a:rPr lang="en-US" sz="2400" dirty="0" smtClean="0"/>
              <a:t>In </a:t>
            </a:r>
            <a:r>
              <a:rPr lang="en-US" sz="2400" dirty="0"/>
              <a:t>the </a:t>
            </a:r>
            <a:r>
              <a:rPr lang="en-US" sz="2400" b="1" dirty="0"/>
              <a:t>File name </a:t>
            </a:r>
            <a:r>
              <a:rPr lang="en-US" sz="2400" dirty="0"/>
              <a:t>box, type </a:t>
            </a:r>
            <a:r>
              <a:rPr lang="en-US" sz="2400" b="1" dirty="0"/>
              <a:t>Simple Resources</a:t>
            </a:r>
            <a:r>
              <a:rPr lang="en-US" sz="2400" dirty="0"/>
              <a:t>, and then click </a:t>
            </a:r>
            <a:r>
              <a:rPr lang="en-US" sz="2400" b="1" dirty="0"/>
              <a:t>Save</a:t>
            </a:r>
            <a:r>
              <a:rPr lang="en-US" sz="2400" dirty="0"/>
              <a:t>.</a:t>
            </a:r>
          </a:p>
          <a:p>
            <a:r>
              <a:rPr lang="en-US" sz="2400" dirty="0" smtClean="0"/>
              <a:t>On </a:t>
            </a:r>
            <a:r>
              <a:rPr lang="en-US" sz="2400" dirty="0"/>
              <a:t>the </a:t>
            </a:r>
            <a:r>
              <a:rPr lang="en-US" sz="2400" b="1" dirty="0"/>
              <a:t>View </a:t>
            </a:r>
            <a:r>
              <a:rPr lang="en-US" sz="2400" dirty="0"/>
              <a:t>tab, in the </a:t>
            </a:r>
            <a:r>
              <a:rPr lang="en-US" sz="2400" b="1" dirty="0"/>
              <a:t>Resource Views </a:t>
            </a:r>
            <a:r>
              <a:rPr lang="en-US" sz="2400" dirty="0"/>
              <a:t>group, click </a:t>
            </a:r>
            <a:r>
              <a:rPr lang="en-US" sz="2400" b="1" dirty="0"/>
              <a:t>Resource Sheet</a:t>
            </a:r>
            <a:r>
              <a:rPr lang="en-US" sz="2400" dirty="0" smtClean="0"/>
              <a:t>.</a:t>
            </a:r>
          </a:p>
          <a:p>
            <a:r>
              <a:rPr lang="en-US" sz="2400" dirty="0"/>
              <a:t>Click the cell directly below the </a:t>
            </a:r>
            <a:r>
              <a:rPr lang="en-US" sz="2400" b="1" dirty="0"/>
              <a:t>Resource Name </a:t>
            </a:r>
            <a:r>
              <a:rPr lang="en-US" sz="2400" dirty="0"/>
              <a:t>column heading.</a:t>
            </a:r>
          </a:p>
          <a:p>
            <a:r>
              <a:rPr lang="en-US" sz="2400" dirty="0" smtClean="0"/>
              <a:t>Type </a:t>
            </a:r>
            <a:r>
              <a:rPr lang="en-US" sz="2400" b="1" dirty="0"/>
              <a:t>Jun Cao</a:t>
            </a:r>
            <a:r>
              <a:rPr lang="en-US" sz="2400" dirty="0"/>
              <a:t>, </a:t>
            </a:r>
            <a:r>
              <a:rPr lang="en-US" sz="2400" dirty="0" smtClean="0"/>
              <a:t>&amp; press Enter.</a:t>
            </a:r>
            <a:endParaRPr lang="en-US" sz="2400" dirty="0"/>
          </a:p>
          <a:p>
            <a:endParaRPr lang="en-US" sz="2400" dirty="0" smtClean="0"/>
          </a:p>
          <a:p>
            <a:endParaRPr lang="en-US" sz="24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4343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23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image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132" y="812602"/>
            <a:ext cx="8998893" cy="5722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Rectangle 2"/>
          <p:cNvSpPr>
            <a:spLocks noGrp="1" noChangeArrowheads="1"/>
          </p:cNvSpPr>
          <p:nvPr>
            <p:ph type="title"/>
          </p:nvPr>
        </p:nvSpPr>
        <p:spPr>
          <a:xfrm>
            <a:off x="379512" y="226591"/>
            <a:ext cx="8382744" cy="444252"/>
          </a:xfrm>
        </p:spPr>
        <p:txBody>
          <a:bodyPr lIns="0" tIns="0" rIns="0" bIns="0" anchor="t"/>
          <a:lstStyle/>
          <a:p>
            <a:pPr algn="l" defTabSz="913028">
              <a:lnSpc>
                <a:spcPct val="90000"/>
              </a:lnSpc>
            </a:pPr>
            <a:r>
              <a:rPr lang="en-US" altLang="en-US" sz="2800" b="1" dirty="0">
                <a:solidFill>
                  <a:srgbClr val="FFFFFF"/>
                </a:solidFill>
                <a:latin typeface="Helvetica" charset="0"/>
                <a:ea typeface="Helvetica" charset="0"/>
                <a:cs typeface="Helvetica" charset="0"/>
                <a:sym typeface="Helvetica" charset="0"/>
              </a:rPr>
              <a:t>Microsoft Project </a:t>
            </a:r>
            <a:r>
              <a:rPr lang="en-US" altLang="en-US" sz="2800" b="1" dirty="0" smtClean="0">
                <a:solidFill>
                  <a:srgbClr val="FFFFFF"/>
                </a:solidFill>
                <a:latin typeface="Helvetica" charset="0"/>
                <a:ea typeface="Helvetica" charset="0"/>
                <a:cs typeface="Helvetica" charset="0"/>
                <a:sym typeface="Helvetica" charset="0"/>
              </a:rPr>
              <a:t>  </a:t>
            </a:r>
            <a:r>
              <a:rPr lang="en-US" altLang="en-US" sz="2800" b="1" dirty="0">
                <a:solidFill>
                  <a:srgbClr val="FFFFFF"/>
                </a:solidFill>
                <a:latin typeface="Helvetica" charset="0"/>
                <a:ea typeface="Helvetica" charset="0"/>
                <a:cs typeface="Helvetica" charset="0"/>
                <a:sym typeface="Helvetica" charset="0"/>
              </a:rPr>
              <a:t>Customer Success</a:t>
            </a:r>
            <a:endParaRPr lang="en-US" altLang="en-US" dirty="0" smtClean="0"/>
          </a:p>
        </p:txBody>
      </p:sp>
    </p:spTree>
    <p:extLst>
      <p:ext uri="{BB962C8B-B14F-4D97-AF65-F5344CB8AC3E}">
        <p14:creationId xmlns:p14="http://schemas.microsoft.com/office/powerpoint/2010/main" val="23590834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8129"/>
                                        </p:tgtEl>
                                        <p:attrNameLst>
                                          <p:attrName>style.visibility</p:attrName>
                                        </p:attrNameLst>
                                      </p:cBhvr>
                                      <p:to>
                                        <p:strVal val="visible"/>
                                      </p:to>
                                    </p:set>
                                    <p:anim calcmode="lin" valueType="num">
                                      <p:cBhvr additive="base">
                                        <p:cTn id="7" dur="500" fill="hold"/>
                                        <p:tgtEl>
                                          <p:spTgt spid="48129"/>
                                        </p:tgtEl>
                                        <p:attrNameLst>
                                          <p:attrName>ppt_x</p:attrName>
                                        </p:attrNameLst>
                                      </p:cBhvr>
                                      <p:tavLst>
                                        <p:tav tm="0">
                                          <p:val>
                                            <p:strVal val="#ppt_x"/>
                                          </p:val>
                                        </p:tav>
                                        <p:tav tm="100000">
                                          <p:val>
                                            <p:strVal val="#ppt_x"/>
                                          </p:val>
                                        </p:tav>
                                      </p:tavLst>
                                    </p:anim>
                                    <p:anim calcmode="lin" valueType="num">
                                      <p:cBhvr additive="base">
                                        <p:cTn id="8" dur="500" fill="hold"/>
                                        <p:tgtEl>
                                          <p:spTgt spid="48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Setting Up Resources - Work Resources</a:t>
            </a:r>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dirty="0" smtClean="0"/>
              <a:t>Exercise:</a:t>
            </a:r>
            <a:endParaRPr lang="en-US" sz="2800" dirty="0"/>
          </a:p>
          <a:p>
            <a:r>
              <a:rPr lang="en-US" sz="2800" dirty="0"/>
              <a:t>On the next empty rows in the </a:t>
            </a:r>
            <a:r>
              <a:rPr lang="en-US" sz="2800" b="1" dirty="0"/>
              <a:t>Resource Name </a:t>
            </a:r>
            <a:r>
              <a:rPr lang="en-US" sz="2800" dirty="0"/>
              <a:t>column, enter the following names:</a:t>
            </a:r>
          </a:p>
          <a:p>
            <a:r>
              <a:rPr lang="en-US" sz="2800" b="1" dirty="0" smtClean="0"/>
              <a:t>Jun Cao, Sharon </a:t>
            </a:r>
            <a:r>
              <a:rPr lang="en-US" sz="2800" b="1" dirty="0" err="1" smtClean="0"/>
              <a:t>Salavaria</a:t>
            </a:r>
            <a:r>
              <a:rPr lang="en-US" sz="2800" b="1" dirty="0" smtClean="0"/>
              <a:t>, Toby Nixon, Toni Poe, Zac Woodall</a:t>
            </a:r>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868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095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914400"/>
          </a:xfrm>
        </p:spPr>
        <p:txBody>
          <a:bodyPr>
            <a:normAutofit fontScale="90000"/>
          </a:bodyPr>
          <a:lstStyle/>
          <a:p>
            <a:r>
              <a:rPr lang="en-US" dirty="0"/>
              <a:t>Setting Up </a:t>
            </a:r>
            <a:r>
              <a:rPr lang="en-US" dirty="0" smtClean="0"/>
              <a:t>Resources - </a:t>
            </a:r>
            <a:r>
              <a:rPr lang="en-US" sz="3100" dirty="0" smtClean="0"/>
              <a:t>Entering </a:t>
            </a:r>
            <a:r>
              <a:rPr lang="en-US" sz="3100" dirty="0"/>
              <a:t>Resource </a:t>
            </a:r>
            <a:r>
              <a:rPr lang="en-US" sz="3100" dirty="0" smtClean="0"/>
              <a:t>Capacity</a:t>
            </a:r>
            <a:r>
              <a:rPr lang="en-US" dirty="0"/>
              <a:t/>
            </a:r>
            <a:br>
              <a:rPr lang="en-US" dirty="0"/>
            </a:b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u="sng" dirty="0" smtClean="0"/>
              <a:t>Exercise:</a:t>
            </a:r>
          </a:p>
          <a:p>
            <a:r>
              <a:rPr lang="en-US" sz="2800" dirty="0"/>
              <a:t>Click the </a:t>
            </a:r>
            <a:r>
              <a:rPr lang="en-US" sz="2800" b="1" dirty="0"/>
              <a:t>Max. Units </a:t>
            </a:r>
            <a:r>
              <a:rPr lang="en-US" sz="2800" dirty="0"/>
              <a:t>field for the </a:t>
            </a:r>
            <a:r>
              <a:rPr lang="en-US" sz="2800" i="1" dirty="0"/>
              <a:t>Copyeditors </a:t>
            </a:r>
            <a:r>
              <a:rPr lang="en-US" sz="2800" dirty="0"/>
              <a:t>resource.</a:t>
            </a:r>
          </a:p>
          <a:p>
            <a:r>
              <a:rPr lang="en-US" sz="2800" dirty="0" smtClean="0"/>
              <a:t>Type </a:t>
            </a:r>
            <a:r>
              <a:rPr lang="en-US" sz="2800" dirty="0"/>
              <a:t>or select </a:t>
            </a:r>
            <a:r>
              <a:rPr lang="en-US" sz="2800" b="1" dirty="0"/>
              <a:t>400%</a:t>
            </a:r>
            <a:r>
              <a:rPr lang="en-US" sz="2800" dirty="0"/>
              <a:t>, and then press Enter.</a:t>
            </a:r>
          </a:p>
          <a:p>
            <a:r>
              <a:rPr lang="en-US" sz="2800" dirty="0"/>
              <a:t>Click the </a:t>
            </a:r>
            <a:r>
              <a:rPr lang="en-US" sz="2800" b="1" dirty="0"/>
              <a:t>Max. Units </a:t>
            </a:r>
            <a:r>
              <a:rPr lang="en-US" sz="2800" dirty="0"/>
              <a:t>field for </a:t>
            </a:r>
            <a:r>
              <a:rPr lang="en-US" sz="2800" i="1" dirty="0"/>
              <a:t>Sharon </a:t>
            </a:r>
            <a:r>
              <a:rPr lang="en-US" sz="2800" i="1" dirty="0" err="1"/>
              <a:t>Salavaria</a:t>
            </a:r>
            <a:r>
              <a:rPr lang="en-US" sz="2800" dirty="0"/>
              <a:t>, type </a:t>
            </a:r>
            <a:r>
              <a:rPr lang="en-US" sz="2800" b="1" dirty="0" smtClean="0"/>
              <a:t>50</a:t>
            </a:r>
            <a:r>
              <a:rPr lang="en-US" sz="2800" b="1" dirty="0"/>
              <a:t>%</a:t>
            </a:r>
            <a:r>
              <a:rPr lang="en-US" sz="2800" dirty="0"/>
              <a:t>, </a:t>
            </a:r>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93698"/>
            <a:ext cx="8261162" cy="239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0736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14400"/>
          </a:xfrm>
        </p:spPr>
        <p:txBody>
          <a:bodyPr>
            <a:normAutofit fontScale="90000"/>
          </a:bodyPr>
          <a:lstStyle/>
          <a:p>
            <a:r>
              <a:rPr lang="en-US" dirty="0"/>
              <a:t>Setting Up </a:t>
            </a:r>
            <a:r>
              <a:rPr lang="en-US" dirty="0" smtClean="0"/>
              <a:t>Resources - </a:t>
            </a:r>
            <a:r>
              <a:rPr lang="en-US" sz="2800" b="1" dirty="0" smtClean="0"/>
              <a:t>Entering </a:t>
            </a:r>
            <a:r>
              <a:rPr lang="en-US" sz="2800" b="1" dirty="0"/>
              <a:t>Resource Pay </a:t>
            </a:r>
            <a:r>
              <a:rPr lang="en-US" sz="2800" b="1" dirty="0" smtClean="0"/>
              <a:t>Rates</a:t>
            </a: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u="sng" dirty="0" smtClean="0"/>
              <a:t>Exercise: </a:t>
            </a:r>
            <a:r>
              <a:rPr lang="en-US" sz="1400" dirty="0" smtClean="0"/>
              <a:t>In </a:t>
            </a:r>
            <a:r>
              <a:rPr lang="en-US" sz="1400" dirty="0"/>
              <a:t>this exercise, you enter standard and overtime pay rates for work resource.</a:t>
            </a:r>
          </a:p>
          <a:p>
            <a:pPr marL="0" indent="0">
              <a:buNone/>
            </a:pPr>
            <a:endParaRPr lang="en-US" sz="2800" dirty="0" smtClean="0"/>
          </a:p>
          <a:p>
            <a:pPr marL="0" indent="0">
              <a:buNone/>
            </a:pPr>
            <a:endParaRPr lang="en-US" sz="2800"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57400"/>
            <a:ext cx="8382000" cy="258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9986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914400"/>
          </a:xfrm>
        </p:spPr>
        <p:txBody>
          <a:bodyPr>
            <a:normAutofit fontScale="90000"/>
          </a:bodyPr>
          <a:lstStyle/>
          <a:p>
            <a:r>
              <a:rPr lang="en-US" dirty="0"/>
              <a:t>Setting Up </a:t>
            </a:r>
            <a:r>
              <a:rPr lang="en-US" dirty="0" smtClean="0"/>
              <a:t>Resources - </a:t>
            </a:r>
            <a:r>
              <a:rPr lang="en-US" sz="2800" b="1" dirty="0"/>
              <a:t>Adjusting Working Time for </a:t>
            </a:r>
            <a:r>
              <a:rPr lang="en-US" sz="2800" b="1" dirty="0" smtClean="0"/>
              <a:t>				Individual </a:t>
            </a:r>
            <a:r>
              <a:rPr lang="en-US" sz="2800" b="1" dirty="0"/>
              <a:t>Resources</a:t>
            </a:r>
            <a:r>
              <a:rPr lang="en-US" sz="2800" dirty="0"/>
              <a:t/>
            </a:r>
            <a:br>
              <a:rPr lang="en-US" sz="2800" dirty="0"/>
            </a:b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u="sng" dirty="0" smtClean="0"/>
              <a:t>Exercise:  </a:t>
            </a:r>
            <a:r>
              <a:rPr lang="en-US" sz="2800" i="1" dirty="0" smtClean="0"/>
              <a:t>Toby </a:t>
            </a:r>
            <a:r>
              <a:rPr lang="en-US" sz="2800" i="1" dirty="0"/>
              <a:t>attending a conference on 19 and 20 Feb</a:t>
            </a:r>
          </a:p>
          <a:p>
            <a:pPr marL="0" indent="0">
              <a:buNone/>
            </a:pPr>
            <a:endParaRPr lang="en-US" sz="2800" b="1" u="sng" dirty="0" smtClean="0"/>
          </a:p>
          <a:p>
            <a:pPr marL="0" indent="0">
              <a:buNone/>
            </a:pPr>
            <a:endParaRPr lang="en-US" sz="28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21119"/>
            <a:ext cx="7143750" cy="516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9408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762000"/>
          </a:xfrm>
        </p:spPr>
        <p:txBody>
          <a:bodyPr>
            <a:normAutofit fontScale="90000"/>
          </a:bodyPr>
          <a:lstStyle/>
          <a:p>
            <a:r>
              <a:rPr lang="en-US" dirty="0"/>
              <a:t>Setting Up </a:t>
            </a:r>
            <a:r>
              <a:rPr lang="en-US" dirty="0" smtClean="0"/>
              <a:t>Resources - </a:t>
            </a:r>
            <a:r>
              <a:rPr lang="en-US" sz="2800" b="1" dirty="0"/>
              <a:t>Adjusting Working Time for </a:t>
            </a:r>
            <a:r>
              <a:rPr lang="en-US" sz="2800" b="1" dirty="0" smtClean="0"/>
              <a:t>				Individual </a:t>
            </a:r>
            <a:r>
              <a:rPr lang="en-US" sz="2800" b="1" dirty="0"/>
              <a:t>Resources</a:t>
            </a:r>
            <a:r>
              <a:rPr lang="en-US" sz="2800" dirty="0"/>
              <a:t/>
            </a:r>
            <a:br>
              <a:rPr lang="en-US" sz="2800" dirty="0"/>
            </a:b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u="sng" dirty="0" smtClean="0"/>
              <a:t>Exercise:</a:t>
            </a:r>
            <a:r>
              <a:rPr lang="en-US" sz="2400" b="1" u="sng" dirty="0" smtClean="0"/>
              <a:t> </a:t>
            </a:r>
            <a:r>
              <a:rPr lang="en-US" sz="2400" u="sng" dirty="0"/>
              <a:t>“4 by 10” work schedule (that is, 4 days per week, 10 hours per day) for a </a:t>
            </a:r>
            <a:r>
              <a:rPr lang="en-US" sz="2400" u="sng" dirty="0" smtClean="0"/>
              <a:t>resource Jun Cao.</a:t>
            </a:r>
            <a:endParaRPr lang="en-US" sz="2400" b="1" u="sng" dirty="0" smtClean="0"/>
          </a:p>
          <a:p>
            <a:pPr marL="0" indent="0">
              <a:buNone/>
            </a:pPr>
            <a:endParaRPr lang="en-US" sz="28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843045"/>
            <a:ext cx="6376987" cy="486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8870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914400"/>
          </a:xfrm>
        </p:spPr>
        <p:txBody>
          <a:bodyPr>
            <a:normAutofit fontScale="90000"/>
          </a:bodyPr>
          <a:lstStyle/>
          <a:p>
            <a:r>
              <a:rPr lang="en-US" dirty="0"/>
              <a:t>Setting Up </a:t>
            </a:r>
            <a:r>
              <a:rPr lang="en-US" dirty="0" smtClean="0"/>
              <a:t>Resources - </a:t>
            </a:r>
            <a:r>
              <a:rPr lang="en-US" sz="2800" b="1" dirty="0"/>
              <a:t>Setting Up Cost Resources</a:t>
            </a:r>
            <a:r>
              <a:rPr lang="en-US" sz="2800" dirty="0"/>
              <a:t/>
            </a:r>
            <a:br>
              <a:rPr lang="en-US" sz="2800" dirty="0"/>
            </a:b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dirty="0"/>
              <a:t>Common types of cost </a:t>
            </a:r>
            <a:r>
              <a:rPr lang="en-US" sz="2800" dirty="0" smtClean="0"/>
              <a:t>resources, such </a:t>
            </a:r>
            <a:r>
              <a:rPr lang="en-US" sz="2800" dirty="0"/>
              <a:t>as travel, entertainment, or training.</a:t>
            </a:r>
          </a:p>
          <a:p>
            <a:pPr marL="0" indent="0">
              <a:buNone/>
            </a:pPr>
            <a:r>
              <a:rPr lang="en-US" sz="2800" b="1" u="sng" dirty="0" smtClean="0"/>
              <a:t>Exercise:</a:t>
            </a:r>
            <a:r>
              <a:rPr lang="en-US" sz="2800" b="1" dirty="0" smtClean="0"/>
              <a:t>  </a:t>
            </a:r>
            <a:r>
              <a:rPr lang="en-US" sz="2800" dirty="0" smtClean="0"/>
              <a:t>Set </a:t>
            </a:r>
            <a:r>
              <a:rPr lang="en-US" sz="2800" dirty="0"/>
              <a:t>up a cost </a:t>
            </a:r>
            <a:r>
              <a:rPr lang="en-US" sz="2800" dirty="0" smtClean="0"/>
              <a:t>resource - Travel</a:t>
            </a:r>
            <a:endParaRPr lang="en-US" sz="2800" dirty="0"/>
          </a:p>
          <a:p>
            <a:pPr marL="0" indent="0">
              <a:buNone/>
            </a:pPr>
            <a:endParaRPr lang="en-US" sz="2800" b="1" u="sng" dirty="0" smtClean="0"/>
          </a:p>
          <a:p>
            <a:pPr marL="0" indent="0">
              <a:buNone/>
            </a:pPr>
            <a:endParaRPr lang="en-US" sz="28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43213"/>
            <a:ext cx="8177213" cy="279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009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dirty="0"/>
              <a:t>Setting Up </a:t>
            </a:r>
            <a:r>
              <a:rPr lang="en-US" dirty="0" smtClean="0"/>
              <a:t>Resources - </a:t>
            </a:r>
            <a:r>
              <a:rPr lang="en-US" sz="2400" b="1" dirty="0"/>
              <a:t>Documenting </a:t>
            </a:r>
            <a:r>
              <a:rPr lang="en-US" sz="2400" b="1" dirty="0" smtClean="0"/>
              <a:t>Resources</a:t>
            </a:r>
            <a:r>
              <a:rPr lang="en-US" sz="2800" dirty="0"/>
              <a:t/>
            </a:r>
            <a:br>
              <a:rPr lang="en-US" sz="2800" dirty="0"/>
            </a:b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u="sng" dirty="0" smtClean="0"/>
              <a:t>Exercise:</a:t>
            </a:r>
            <a:r>
              <a:rPr lang="en-US" sz="2800" b="1" dirty="0" smtClean="0"/>
              <a:t> </a:t>
            </a:r>
            <a:r>
              <a:rPr lang="en-US" sz="2800" dirty="0" smtClean="0"/>
              <a:t>Enter </a:t>
            </a:r>
            <a:r>
              <a:rPr lang="en-US" sz="2800" dirty="0"/>
              <a:t>notes in the Resource </a:t>
            </a:r>
            <a:r>
              <a:rPr lang="en-US" sz="2800" dirty="0" smtClean="0"/>
              <a:t>Form - </a:t>
            </a:r>
            <a:r>
              <a:rPr lang="en-US" sz="2800" i="1" dirty="0"/>
              <a:t>Toby Nixon</a:t>
            </a:r>
            <a:r>
              <a:rPr lang="en-US" sz="2800" dirty="0" smtClean="0"/>
              <a:t>.</a:t>
            </a:r>
            <a:endParaRPr lang="en-US" sz="2800" dirty="0"/>
          </a:p>
          <a:p>
            <a:pPr marL="0" indent="0">
              <a:buNone/>
            </a:pPr>
            <a:endParaRPr lang="en-US" sz="2800" b="1" u="sng" dirty="0" smtClean="0"/>
          </a:p>
          <a:p>
            <a:pPr marL="0" indent="0">
              <a:buNone/>
            </a:pPr>
            <a:endParaRPr lang="en-US" sz="28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2138363"/>
            <a:ext cx="860107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3486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dirty="0"/>
              <a:t>Setting Up </a:t>
            </a:r>
            <a:r>
              <a:rPr lang="en-US" dirty="0" smtClean="0"/>
              <a:t>Resources - </a:t>
            </a:r>
            <a:r>
              <a:rPr lang="en-US" sz="2400" b="1" dirty="0"/>
              <a:t>Documenting </a:t>
            </a:r>
            <a:r>
              <a:rPr lang="en-US" sz="2400" b="1" dirty="0" smtClean="0"/>
              <a:t>Resources</a:t>
            </a:r>
            <a:r>
              <a:rPr lang="en-US" sz="2800" dirty="0"/>
              <a:t/>
            </a:r>
            <a:br>
              <a:rPr lang="en-US" sz="2800" dirty="0"/>
            </a:b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u="sng" dirty="0" smtClean="0"/>
              <a:t>Exercise:</a:t>
            </a:r>
          </a:p>
          <a:p>
            <a:pPr marL="0" indent="0">
              <a:buNone/>
            </a:pPr>
            <a:endParaRPr lang="en-US" sz="28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80010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72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dirty="0"/>
              <a:t>Setting Up </a:t>
            </a:r>
            <a:r>
              <a:rPr lang="en-US" dirty="0" smtClean="0"/>
              <a:t>Resources - </a:t>
            </a:r>
            <a:r>
              <a:rPr lang="en-US" sz="2400" b="1" dirty="0"/>
              <a:t>Documenting </a:t>
            </a:r>
            <a:r>
              <a:rPr lang="en-US" sz="2400" b="1" dirty="0" smtClean="0"/>
              <a:t>Resources</a:t>
            </a:r>
            <a:r>
              <a:rPr lang="en-US" sz="2800" dirty="0"/>
              <a:t/>
            </a:r>
            <a:br>
              <a:rPr lang="en-US" sz="2800" dirty="0"/>
            </a:b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u="sng" dirty="0" smtClean="0"/>
              <a:t>Exercise:</a:t>
            </a:r>
          </a:p>
          <a:p>
            <a:pPr marL="0" indent="0">
              <a:buNone/>
            </a:pPr>
            <a:endParaRPr lang="en-US" sz="28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50423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72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dirty="0"/>
              <a:t>Setting Up </a:t>
            </a:r>
            <a:r>
              <a:rPr lang="en-US" dirty="0" smtClean="0"/>
              <a:t>Resources - </a:t>
            </a:r>
            <a:r>
              <a:rPr lang="en-US" sz="2400" b="1" dirty="0"/>
              <a:t>Documenting </a:t>
            </a:r>
            <a:r>
              <a:rPr lang="en-US" sz="2400" b="1" dirty="0" smtClean="0"/>
              <a:t>Resources</a:t>
            </a:r>
            <a:r>
              <a:rPr lang="en-US" sz="2800" dirty="0"/>
              <a:t/>
            </a:r>
            <a:br>
              <a:rPr lang="en-US" sz="2800" dirty="0"/>
            </a:br>
            <a:endParaRPr lang="en-US" dirty="0"/>
          </a:p>
        </p:txBody>
      </p:sp>
      <p:sp>
        <p:nvSpPr>
          <p:cNvPr id="3" name="Content Placeholder 2"/>
          <p:cNvSpPr>
            <a:spLocks noGrp="1"/>
          </p:cNvSpPr>
          <p:nvPr>
            <p:ph idx="1"/>
          </p:nvPr>
        </p:nvSpPr>
        <p:spPr>
          <a:xfrm>
            <a:off x="152400" y="990600"/>
            <a:ext cx="8763000" cy="5410200"/>
          </a:xfrm>
        </p:spPr>
        <p:txBody>
          <a:bodyPr>
            <a:noAutofit/>
          </a:bodyPr>
          <a:lstStyle/>
          <a:p>
            <a:pPr marL="0" indent="0">
              <a:buNone/>
            </a:pPr>
            <a:r>
              <a:rPr lang="en-US" sz="2800" b="1" u="sng" dirty="0" smtClean="0"/>
              <a:t>Exercise: </a:t>
            </a:r>
            <a:r>
              <a:rPr lang="en-US" sz="2800" dirty="0" smtClean="0"/>
              <a:t>Type </a:t>
            </a:r>
            <a:r>
              <a:rPr lang="en-US" sz="2800" b="1" dirty="0"/>
              <a:t>Sharon’s standard pay rate is adjusted for her half-time work schedule</a:t>
            </a:r>
            <a:endParaRPr lang="en-US" sz="2800" dirty="0"/>
          </a:p>
          <a:p>
            <a:pPr marL="0" indent="0">
              <a:buNone/>
            </a:pPr>
            <a:endParaRPr lang="en-US" sz="2800" b="1" u="sng" dirty="0" smtClean="0"/>
          </a:p>
          <a:p>
            <a:pPr marL="0" indent="0">
              <a:buNone/>
            </a:pPr>
            <a:endParaRPr lang="en-US" sz="28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86" y="2133600"/>
            <a:ext cx="745201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7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image1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318" y="693168"/>
            <a:ext cx="8872761" cy="5858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2"/>
          <p:cNvSpPr>
            <a:spLocks noGrp="1" noChangeArrowheads="1"/>
          </p:cNvSpPr>
          <p:nvPr>
            <p:ph type="title"/>
          </p:nvPr>
        </p:nvSpPr>
        <p:spPr>
          <a:xfrm>
            <a:off x="379512" y="226591"/>
            <a:ext cx="8382744" cy="444252"/>
          </a:xfrm>
        </p:spPr>
        <p:txBody>
          <a:bodyPr lIns="0" tIns="0" rIns="0" bIns="0" anchor="t"/>
          <a:lstStyle/>
          <a:p>
            <a:pPr algn="l" defTabSz="913028">
              <a:lnSpc>
                <a:spcPct val="90000"/>
              </a:lnSpc>
            </a:pPr>
            <a:r>
              <a:rPr lang="en-US" altLang="en-US" sz="2800" b="1" dirty="0">
                <a:solidFill>
                  <a:srgbClr val="FFFFFF"/>
                </a:solidFill>
                <a:latin typeface="Helvetica" charset="0"/>
                <a:ea typeface="Helvetica" charset="0"/>
                <a:cs typeface="Helvetica" charset="0"/>
                <a:sym typeface="Helvetica" charset="0"/>
              </a:rPr>
              <a:t>Microsoft Project </a:t>
            </a:r>
            <a:r>
              <a:rPr lang="en-US" altLang="en-US" sz="2800" b="1" dirty="0" smtClean="0">
                <a:solidFill>
                  <a:srgbClr val="FFFFFF"/>
                </a:solidFill>
                <a:latin typeface="Helvetica" charset="0"/>
                <a:ea typeface="Helvetica" charset="0"/>
                <a:cs typeface="Helvetica" charset="0"/>
                <a:sym typeface="Helvetica" charset="0"/>
              </a:rPr>
              <a:t>  </a:t>
            </a:r>
            <a:r>
              <a:rPr lang="en-US" altLang="en-US" sz="2800" b="1" dirty="0">
                <a:solidFill>
                  <a:srgbClr val="FFFFFF"/>
                </a:solidFill>
                <a:latin typeface="Helvetica" charset="0"/>
                <a:ea typeface="Helvetica" charset="0"/>
                <a:cs typeface="Helvetica" charset="0"/>
                <a:sym typeface="Helvetica" charset="0"/>
              </a:rPr>
              <a:t>Customer Success</a:t>
            </a:r>
            <a:endParaRPr lang="en-US" altLang="en-US" dirty="0" smtClean="0"/>
          </a:p>
        </p:txBody>
      </p:sp>
    </p:spTree>
    <p:extLst>
      <p:ext uri="{BB962C8B-B14F-4D97-AF65-F5344CB8AC3E}">
        <p14:creationId xmlns:p14="http://schemas.microsoft.com/office/powerpoint/2010/main" val="20847107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anim calcmode="lin" valueType="num">
                                      <p:cBhvr additive="base">
                                        <p:cTn id="7" dur="500" fill="hold"/>
                                        <p:tgtEl>
                                          <p:spTgt spid="49153"/>
                                        </p:tgtEl>
                                        <p:attrNameLst>
                                          <p:attrName>ppt_x</p:attrName>
                                        </p:attrNameLst>
                                      </p:cBhvr>
                                      <p:tavLst>
                                        <p:tav tm="0">
                                          <p:val>
                                            <p:strVal val="#ppt_x"/>
                                          </p:val>
                                        </p:tav>
                                        <p:tav tm="100000">
                                          <p:val>
                                            <p:strVal val="#ppt_x"/>
                                          </p:val>
                                        </p:tav>
                                      </p:tavLst>
                                    </p:anim>
                                    <p:anim calcmode="lin" valueType="num">
                                      <p:cBhvr additive="base">
                                        <p:cTn id="8" dur="500" fill="hold"/>
                                        <p:tgtEl>
                                          <p:spTgt spid="491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b="1" dirty="0"/>
              <a:t>Assigning Resources to </a:t>
            </a:r>
            <a:r>
              <a:rPr lang="en-US" b="1" dirty="0" smtClean="0"/>
              <a:t>Tasks</a:t>
            </a:r>
            <a:endParaRPr lang="en-US" b="1" dirty="0"/>
          </a:p>
        </p:txBody>
      </p:sp>
      <p:sp>
        <p:nvSpPr>
          <p:cNvPr id="3" name="Content Placeholder 2"/>
          <p:cNvSpPr>
            <a:spLocks noGrp="1"/>
          </p:cNvSpPr>
          <p:nvPr>
            <p:ph idx="1"/>
          </p:nvPr>
        </p:nvSpPr>
        <p:spPr>
          <a:xfrm>
            <a:off x="152400" y="1371600"/>
            <a:ext cx="8763000" cy="5410200"/>
          </a:xfrm>
        </p:spPr>
        <p:txBody>
          <a:bodyPr>
            <a:noAutofit/>
          </a:bodyPr>
          <a:lstStyle/>
          <a:p>
            <a:r>
              <a:rPr lang="en-US" sz="4400" dirty="0" smtClean="0"/>
              <a:t>Assign </a:t>
            </a:r>
            <a:r>
              <a:rPr lang="en-US" sz="4400" dirty="0"/>
              <a:t>work resources to tasks.</a:t>
            </a:r>
          </a:p>
          <a:p>
            <a:r>
              <a:rPr lang="en-US" sz="4400" dirty="0" smtClean="0"/>
              <a:t>Control </a:t>
            </a:r>
            <a:r>
              <a:rPr lang="en-US" sz="4400" dirty="0"/>
              <a:t>how Project schedules additional resource assignments.</a:t>
            </a:r>
          </a:p>
          <a:p>
            <a:r>
              <a:rPr lang="en-US" sz="4400" dirty="0" smtClean="0"/>
              <a:t>Assign </a:t>
            </a:r>
            <a:r>
              <a:rPr lang="en-US" sz="4400" dirty="0"/>
              <a:t>cost resources to tasks.</a:t>
            </a:r>
          </a:p>
          <a:p>
            <a:pPr marL="0" indent="0">
              <a:buNone/>
            </a:pPr>
            <a:endParaRPr lang="en-US" sz="44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368372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b="1" dirty="0"/>
              <a:t>Assigning Resources to </a:t>
            </a:r>
            <a:r>
              <a:rPr lang="en-US" b="1" dirty="0" smtClean="0"/>
              <a:t>Tasks</a:t>
            </a:r>
            <a:endParaRPr lang="en-US" b="1" dirty="0"/>
          </a:p>
        </p:txBody>
      </p:sp>
      <p:sp>
        <p:nvSpPr>
          <p:cNvPr id="3" name="Content Placeholder 2"/>
          <p:cNvSpPr>
            <a:spLocks noGrp="1"/>
          </p:cNvSpPr>
          <p:nvPr>
            <p:ph idx="1"/>
          </p:nvPr>
        </p:nvSpPr>
        <p:spPr>
          <a:xfrm>
            <a:off x="152400" y="1066800"/>
            <a:ext cx="8763000" cy="5715000"/>
          </a:xfrm>
        </p:spPr>
        <p:txBody>
          <a:bodyPr>
            <a:noAutofit/>
          </a:bodyPr>
          <a:lstStyle/>
          <a:p>
            <a:r>
              <a:rPr lang="en-US" sz="3000" dirty="0"/>
              <a:t>Who should be working on what tasks and when?</a:t>
            </a:r>
          </a:p>
          <a:p>
            <a:r>
              <a:rPr lang="en-US" sz="3000" dirty="0" smtClean="0"/>
              <a:t>Do </a:t>
            </a:r>
            <a:r>
              <a:rPr lang="en-US" sz="3000" dirty="0"/>
              <a:t>you have the correct number of resources to accomplish the scope of work that your project requires?</a:t>
            </a:r>
          </a:p>
          <a:p>
            <a:r>
              <a:rPr lang="en-US" sz="3000" dirty="0" smtClean="0"/>
              <a:t>Are </a:t>
            </a:r>
            <a:r>
              <a:rPr lang="en-US" sz="3000" dirty="0"/>
              <a:t>you expecting a resource to work on a task at a time when that resource will not be available to work (for example, when someone will be on vacation)?</a:t>
            </a:r>
          </a:p>
          <a:p>
            <a:r>
              <a:rPr lang="en-US" sz="3000" dirty="0" smtClean="0"/>
              <a:t>Have </a:t>
            </a:r>
            <a:r>
              <a:rPr lang="en-US" sz="3000" dirty="0"/>
              <a:t>you assigned a resource to so many tasks that you have exceeded the </a:t>
            </a:r>
            <a:r>
              <a:rPr lang="en-US" sz="3000" dirty="0" smtClean="0"/>
              <a:t>capacity of </a:t>
            </a:r>
            <a:r>
              <a:rPr lang="en-US" sz="3000" dirty="0"/>
              <a:t>the resource to work—in other words, have you </a:t>
            </a:r>
            <a:r>
              <a:rPr lang="en-US" sz="3000" i="1" dirty="0" err="1"/>
              <a:t>overallocated</a:t>
            </a:r>
            <a:r>
              <a:rPr lang="en-US" sz="3000" i="1" dirty="0"/>
              <a:t> </a:t>
            </a:r>
            <a:r>
              <a:rPr lang="en-US" sz="3000" dirty="0"/>
              <a:t>the resource?</a:t>
            </a:r>
          </a:p>
          <a:p>
            <a:pPr marL="0" indent="0">
              <a:buNone/>
            </a:pPr>
            <a:endParaRPr lang="en-US" sz="30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6976159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sz="4000" b="1" dirty="0"/>
              <a:t>Assigning Resources to </a:t>
            </a:r>
            <a:r>
              <a:rPr lang="en-US" sz="4000" b="1" dirty="0" smtClean="0"/>
              <a:t>Tasks </a:t>
            </a:r>
            <a:r>
              <a:rPr lang="en-US" sz="2000" b="1" dirty="0" smtClean="0"/>
              <a:t>- </a:t>
            </a:r>
            <a:r>
              <a:rPr lang="en-US" sz="2000" b="1" dirty="0"/>
              <a:t>Assigning Work Resources to Tasks</a:t>
            </a:r>
            <a:br>
              <a:rPr lang="en-US" sz="2000" b="1" dirty="0"/>
            </a:br>
            <a:endParaRPr lang="en-US" b="1" dirty="0"/>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r>
              <a:rPr lang="en-US" sz="2800" b="1" u="sng" dirty="0" smtClean="0"/>
              <a:t>Exercise:</a:t>
            </a:r>
          </a:p>
          <a:p>
            <a:pPr marL="0" indent="0">
              <a:buNone/>
            </a:pPr>
            <a:endParaRPr lang="en-US" sz="2800" b="1" u="sng" dirty="0"/>
          </a:p>
          <a:p>
            <a:r>
              <a:rPr lang="en-US" sz="2800" dirty="0" smtClean="0"/>
              <a:t>On </a:t>
            </a:r>
            <a:r>
              <a:rPr lang="en-US" sz="2800" dirty="0"/>
              <a:t>the </a:t>
            </a:r>
            <a:r>
              <a:rPr lang="en-US" sz="2800" b="1" dirty="0"/>
              <a:t>File </a:t>
            </a:r>
            <a:r>
              <a:rPr lang="en-US" sz="2800" dirty="0"/>
              <a:t>tab, click </a:t>
            </a:r>
            <a:r>
              <a:rPr lang="en-US" sz="2800" b="1" dirty="0"/>
              <a:t>Save As</a:t>
            </a:r>
            <a:r>
              <a:rPr lang="en-US" sz="2800" dirty="0"/>
              <a:t>.</a:t>
            </a:r>
          </a:p>
          <a:p>
            <a:r>
              <a:rPr lang="en-US" sz="2800" dirty="0"/>
              <a:t>Project displays the Save As dialog box.</a:t>
            </a:r>
          </a:p>
          <a:p>
            <a:r>
              <a:rPr lang="en-US" sz="2800" dirty="0" smtClean="0"/>
              <a:t>In </a:t>
            </a:r>
            <a:r>
              <a:rPr lang="en-US" sz="2800" dirty="0"/>
              <a:t>the </a:t>
            </a:r>
            <a:r>
              <a:rPr lang="en-US" sz="2800" b="1" dirty="0"/>
              <a:t>File name </a:t>
            </a:r>
            <a:r>
              <a:rPr lang="en-US" sz="2800" dirty="0"/>
              <a:t>box, type </a:t>
            </a:r>
            <a:r>
              <a:rPr lang="en-US" sz="2800" b="1" dirty="0"/>
              <a:t>Simple Assignments</a:t>
            </a:r>
            <a:r>
              <a:rPr lang="en-US" sz="2800" dirty="0"/>
              <a:t>, and then click </a:t>
            </a:r>
            <a:r>
              <a:rPr lang="en-US" sz="2800" b="1" dirty="0"/>
              <a:t>Save</a:t>
            </a:r>
            <a:r>
              <a:rPr lang="en-US" sz="2800" dirty="0"/>
              <a:t>.</a:t>
            </a:r>
          </a:p>
          <a:p>
            <a:r>
              <a:rPr lang="en-US" sz="2800" dirty="0"/>
              <a:t>Before making any resource assignments, you’ll check the project plan’s current </a:t>
            </a:r>
            <a:r>
              <a:rPr lang="en-US" sz="2800" dirty="0" smtClean="0"/>
              <a:t>duration and </a:t>
            </a:r>
            <a:r>
              <a:rPr lang="en-US" sz="2800" dirty="0"/>
              <a:t>cost values for later comparison.</a:t>
            </a:r>
          </a:p>
          <a:p>
            <a:r>
              <a:rPr lang="en-US" sz="2800" dirty="0" smtClean="0"/>
              <a:t>On </a:t>
            </a:r>
            <a:r>
              <a:rPr lang="en-US" sz="2800" dirty="0"/>
              <a:t>the </a:t>
            </a:r>
            <a:r>
              <a:rPr lang="en-US" sz="2800" b="1" dirty="0"/>
              <a:t>Project </a:t>
            </a:r>
            <a:r>
              <a:rPr lang="en-US" sz="2800" dirty="0"/>
              <a:t>tab, in the </a:t>
            </a:r>
            <a:r>
              <a:rPr lang="en-US" sz="2800" b="1" dirty="0"/>
              <a:t>Properties </a:t>
            </a:r>
            <a:r>
              <a:rPr lang="en-US" sz="2800" dirty="0"/>
              <a:t>group, click </a:t>
            </a:r>
            <a:r>
              <a:rPr lang="en-US" sz="2800" b="1" dirty="0"/>
              <a:t>Project Information</a:t>
            </a:r>
            <a:r>
              <a:rPr lang="en-US" sz="2800" dirty="0"/>
              <a:t>, and then click </a:t>
            </a:r>
            <a:r>
              <a:rPr lang="en-US" sz="2800" b="1" dirty="0"/>
              <a:t>Statistics</a:t>
            </a:r>
            <a:r>
              <a:rPr lang="en-US" sz="2800" dirty="0"/>
              <a:t>.</a:t>
            </a:r>
          </a:p>
          <a:p>
            <a:pPr marL="0" indent="0">
              <a:buNone/>
            </a:pPr>
            <a:endParaRPr lang="en-US" sz="30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3497944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sz="4000" b="1" dirty="0"/>
              <a:t>Assigning Resources to </a:t>
            </a:r>
            <a:r>
              <a:rPr lang="en-US" sz="4000" b="1" dirty="0" smtClean="0"/>
              <a:t>Tasks </a:t>
            </a:r>
            <a:r>
              <a:rPr lang="en-US" sz="2000" b="1" dirty="0" smtClean="0"/>
              <a:t>- </a:t>
            </a:r>
            <a:r>
              <a:rPr lang="en-US" sz="2000" b="1" dirty="0"/>
              <a:t>Assigning Work Resources to </a:t>
            </a:r>
            <a:r>
              <a:rPr lang="en-US" sz="2000" b="1" dirty="0" smtClean="0"/>
              <a:t>				Tasks</a:t>
            </a:r>
            <a:r>
              <a:rPr lang="en-US" sz="2000" b="1" dirty="0"/>
              <a:t/>
            </a:r>
            <a:br>
              <a:rPr lang="en-US" sz="2000" b="1" dirty="0"/>
            </a:br>
            <a:endParaRPr lang="en-US" b="1"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7249706"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6187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sz="4000" b="1" dirty="0"/>
              <a:t>Assigning Resources to </a:t>
            </a:r>
            <a:r>
              <a:rPr lang="en-US" sz="4000" b="1" dirty="0" smtClean="0"/>
              <a:t>Tasks </a:t>
            </a:r>
            <a:r>
              <a:rPr lang="en-US" sz="2000" b="1" dirty="0" smtClean="0"/>
              <a:t>- </a:t>
            </a:r>
            <a:r>
              <a:rPr lang="en-US" sz="2000" b="1" dirty="0"/>
              <a:t>Assigning Work Resources to </a:t>
            </a:r>
            <a:r>
              <a:rPr lang="en-US" sz="2000" b="1" dirty="0" smtClean="0"/>
              <a:t>				Tasks</a:t>
            </a:r>
            <a:r>
              <a:rPr lang="en-US" sz="2000" b="1" dirty="0"/>
              <a:t/>
            </a:r>
            <a:br>
              <a:rPr lang="en-US" sz="2000" b="1" dirty="0"/>
            </a:br>
            <a:endParaRPr lang="en-US" b="1" dirty="0"/>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r>
              <a:rPr lang="en-US" sz="2800" b="1" u="sng" dirty="0"/>
              <a:t>Exercise</a:t>
            </a:r>
            <a:r>
              <a:rPr lang="en-US" sz="2800" b="1" u="sng" dirty="0" smtClean="0"/>
              <a:t>: </a:t>
            </a:r>
            <a:r>
              <a:rPr lang="en-US" sz="2800" dirty="0"/>
              <a:t>In this exercise, you make some initial resource assignments to tasks</a:t>
            </a:r>
            <a:r>
              <a:rPr lang="en-US" sz="2800" dirty="0" smtClean="0"/>
              <a:t>.</a:t>
            </a:r>
          </a:p>
          <a:p>
            <a:pPr marL="0" indent="0">
              <a:buNone/>
            </a:pPr>
            <a:r>
              <a:rPr lang="en-US" sz="2800" dirty="0"/>
              <a:t>On the </a:t>
            </a:r>
            <a:r>
              <a:rPr lang="en-US" sz="2800" b="1" dirty="0"/>
              <a:t>Resource </a:t>
            </a:r>
            <a:r>
              <a:rPr lang="en-US" sz="2800" dirty="0"/>
              <a:t>tab, in the </a:t>
            </a:r>
            <a:r>
              <a:rPr lang="en-US" sz="2800" b="1" dirty="0"/>
              <a:t>Assignments </a:t>
            </a:r>
            <a:r>
              <a:rPr lang="en-US" sz="2800" dirty="0"/>
              <a:t>group, click </a:t>
            </a:r>
            <a:r>
              <a:rPr lang="en-US" sz="2800" b="1" dirty="0"/>
              <a:t>Assign Resources</a:t>
            </a:r>
            <a:r>
              <a:rPr lang="en-US" sz="2800" dirty="0"/>
              <a:t>.</a:t>
            </a:r>
          </a:p>
          <a:p>
            <a:pPr marL="0" indent="0">
              <a:buNone/>
            </a:pPr>
            <a:endParaRPr lang="en-US" sz="2800" dirty="0"/>
          </a:p>
          <a:p>
            <a:pPr marL="0" indent="0">
              <a:buNone/>
            </a:pPr>
            <a:endParaRPr lang="en-US" sz="2800" b="1" u="sng" dirty="0"/>
          </a:p>
          <a:p>
            <a:pPr marL="0" indent="0">
              <a:buNone/>
            </a:pPr>
            <a:endParaRPr lang="en-US" sz="30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71800"/>
            <a:ext cx="6553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910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sz="4000" dirty="0"/>
              <a:t>Assigning Resources to </a:t>
            </a:r>
            <a:r>
              <a:rPr lang="en-US" sz="4000" dirty="0" smtClean="0"/>
              <a:t>Tasks </a:t>
            </a:r>
            <a:r>
              <a:rPr lang="en-US" sz="2000" dirty="0" smtClean="0"/>
              <a:t>- </a:t>
            </a:r>
            <a:r>
              <a:rPr lang="en-US" sz="1800" b="1" dirty="0"/>
              <a:t>Controlling Work When Adding or </a:t>
            </a:r>
            <a:r>
              <a:rPr lang="en-US" sz="1800" b="1" dirty="0" smtClean="0"/>
              <a:t>						Removing </a:t>
            </a:r>
            <a:r>
              <a:rPr lang="en-US" sz="1800" b="1" dirty="0"/>
              <a:t>Resource </a:t>
            </a:r>
            <a:r>
              <a:rPr lang="en-US" sz="1800" b="1" dirty="0" smtClean="0"/>
              <a:t>Assignments</a:t>
            </a:r>
            <a:endParaRPr lang="en-US" dirty="0"/>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r>
              <a:rPr lang="en-US" sz="3000" b="1" u="sng" dirty="0"/>
              <a:t> </a:t>
            </a:r>
            <a:r>
              <a:rPr lang="en-US" sz="3000" b="1" u="sng" dirty="0" smtClean="0"/>
              <a:t>Exercise:</a:t>
            </a:r>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915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761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sz="4000" dirty="0"/>
              <a:t>Assigning Resources to </a:t>
            </a:r>
            <a:r>
              <a:rPr lang="en-US" sz="4000" dirty="0" smtClean="0"/>
              <a:t>Tasks </a:t>
            </a:r>
            <a:r>
              <a:rPr lang="en-US" sz="2000" dirty="0" smtClean="0"/>
              <a:t>- </a:t>
            </a:r>
            <a:r>
              <a:rPr lang="en-US" sz="1800" b="1" dirty="0"/>
              <a:t>Controlling Work When Adding or </a:t>
            </a:r>
            <a:r>
              <a:rPr lang="en-US" sz="1800" b="1" dirty="0" smtClean="0"/>
              <a:t>						Removing </a:t>
            </a:r>
            <a:r>
              <a:rPr lang="en-US" sz="1800" b="1" dirty="0"/>
              <a:t>Resource </a:t>
            </a:r>
            <a:r>
              <a:rPr lang="en-US" sz="1800" b="1" dirty="0" smtClean="0"/>
              <a:t>Assignments</a:t>
            </a:r>
            <a:endParaRPr lang="en-US" dirty="0"/>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r>
              <a:rPr lang="en-US" sz="3000" b="1" u="sng" dirty="0"/>
              <a:t> </a:t>
            </a:r>
            <a:r>
              <a:rPr lang="en-US" sz="3000" b="1" u="sng" dirty="0" smtClean="0"/>
              <a:t>Exercise:</a:t>
            </a:r>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68" y="2114550"/>
            <a:ext cx="8714131"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0934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sz="4000" dirty="0"/>
              <a:t>Assigning Resources to </a:t>
            </a:r>
            <a:r>
              <a:rPr lang="en-US" sz="4000" dirty="0" smtClean="0"/>
              <a:t>Tasks </a:t>
            </a:r>
            <a:r>
              <a:rPr lang="en-US" sz="2000" dirty="0" smtClean="0"/>
              <a:t>- </a:t>
            </a:r>
            <a:r>
              <a:rPr lang="en-US" sz="1600" b="1" dirty="0"/>
              <a:t>Assigning Cost Resources to Tasks</a:t>
            </a:r>
            <a:endParaRPr lang="en-US" sz="1600" dirty="0"/>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r>
              <a:rPr lang="en-US" sz="3000" b="1" u="sng" dirty="0"/>
              <a:t> </a:t>
            </a:r>
            <a:r>
              <a:rPr lang="en-US" sz="3000" b="1" u="sng" dirty="0" smtClean="0"/>
              <a:t>Exercise:</a:t>
            </a:r>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9" y="1819274"/>
            <a:ext cx="8805862" cy="427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0119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sz="4000" dirty="0"/>
              <a:t>Assigning Resources to </a:t>
            </a:r>
            <a:r>
              <a:rPr lang="en-US" sz="4000" dirty="0" smtClean="0"/>
              <a:t>Tasks </a:t>
            </a:r>
            <a:r>
              <a:rPr lang="en-US" sz="2000" dirty="0" smtClean="0"/>
              <a:t>- </a:t>
            </a:r>
            <a:r>
              <a:rPr lang="en-US" sz="1600" b="1" dirty="0"/>
              <a:t>Assigning Cost Resources to Tasks</a:t>
            </a:r>
            <a:endParaRPr lang="en-US" sz="1600" dirty="0"/>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r>
              <a:rPr lang="en-US" sz="3000" b="1" u="sng" dirty="0"/>
              <a:t> </a:t>
            </a:r>
            <a:r>
              <a:rPr lang="en-US" sz="3000" b="1" u="sng" dirty="0" smtClean="0"/>
              <a:t>Exercise:</a:t>
            </a:r>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9724"/>
            <a:ext cx="91440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4094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fontScale="90000"/>
          </a:bodyPr>
          <a:lstStyle/>
          <a:p>
            <a:r>
              <a:rPr lang="en-US" sz="4000" b="1" dirty="0"/>
              <a:t>Assigning Resources to </a:t>
            </a:r>
            <a:r>
              <a:rPr lang="en-US" sz="4000" b="1" dirty="0" smtClean="0"/>
              <a:t>Tasks </a:t>
            </a:r>
            <a:r>
              <a:rPr lang="en-US" sz="2000" b="1" dirty="0" smtClean="0"/>
              <a:t> </a:t>
            </a:r>
            <a:endParaRPr lang="en-US" sz="1600" b="1" dirty="0"/>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r>
              <a:rPr lang="en-US" sz="2800" b="1" dirty="0" smtClean="0"/>
              <a:t>Check </a:t>
            </a:r>
            <a:r>
              <a:rPr lang="en-US" sz="2800" b="1" dirty="0"/>
              <a:t>Project Statistics and see impact</a:t>
            </a:r>
            <a:endParaRPr lang="en-US" sz="3000" b="1" u="sng" dirty="0" smtClean="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55" y="1804988"/>
            <a:ext cx="8574845" cy="421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19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94680" y="126133"/>
            <a:ext cx="8382744" cy="443135"/>
          </a:xfrm>
        </p:spPr>
        <p:txBody>
          <a:bodyPr lIns="0" tIns="0" rIns="0" bIns="0" anchor="t"/>
          <a:lstStyle/>
          <a:p>
            <a:pPr algn="l" defTabSz="913028">
              <a:lnSpc>
                <a:spcPct val="90000"/>
              </a:lnSpc>
            </a:pPr>
            <a:r>
              <a:rPr lang="en-US" altLang="en-US" sz="2800" b="1" dirty="0">
                <a:solidFill>
                  <a:srgbClr val="FFFFFF"/>
                </a:solidFill>
                <a:latin typeface="Helvetica" charset="0"/>
                <a:ea typeface="Helvetica" charset="0"/>
                <a:cs typeface="Helvetica" charset="0"/>
                <a:sym typeface="Helvetica" charset="0"/>
              </a:rPr>
              <a:t>Microsoft Project </a:t>
            </a:r>
            <a:r>
              <a:rPr lang="en-US" altLang="en-US" sz="2800" b="1" dirty="0" smtClean="0">
                <a:solidFill>
                  <a:srgbClr val="FFFFFF"/>
                </a:solidFill>
                <a:latin typeface="Helvetica" charset="0"/>
                <a:ea typeface="Helvetica" charset="0"/>
                <a:cs typeface="Helvetica" charset="0"/>
                <a:sym typeface="Helvetica" charset="0"/>
              </a:rPr>
              <a:t>  </a:t>
            </a:r>
            <a:r>
              <a:rPr lang="en-US" altLang="en-US" sz="2800" b="1" dirty="0">
                <a:solidFill>
                  <a:srgbClr val="FFFFFF"/>
                </a:solidFill>
                <a:latin typeface="Helvetica" charset="0"/>
                <a:ea typeface="Helvetica" charset="0"/>
                <a:cs typeface="Helvetica" charset="0"/>
                <a:sym typeface="Helvetica" charset="0"/>
              </a:rPr>
              <a:t>Customer Success</a:t>
            </a:r>
            <a:endParaRPr lang="en-US" altLang="en-US" dirty="0" smtClean="0"/>
          </a:p>
        </p:txBody>
      </p:sp>
      <p:sp>
        <p:nvSpPr>
          <p:cNvPr id="50178" name="Rectangle 2"/>
          <p:cNvSpPr>
            <a:spLocks noGrp="1" noChangeArrowheads="1"/>
          </p:cNvSpPr>
          <p:nvPr>
            <p:ph type="body" idx="1"/>
          </p:nvPr>
        </p:nvSpPr>
        <p:spPr>
          <a:xfrm>
            <a:off x="219894" y="702097"/>
            <a:ext cx="8381628" cy="775766"/>
          </a:xfrm>
          <a:gradFill rotWithShape="0">
            <a:gsLst>
              <a:gs pos="0">
                <a:srgbClr val="0E4D0A"/>
              </a:gs>
              <a:gs pos="20000">
                <a:srgbClr val="0F4B0B"/>
              </a:gs>
              <a:gs pos="100000">
                <a:srgbClr val="0B3908"/>
              </a:gs>
            </a:gsLst>
            <a:lin ang="5400000"/>
          </a:gradFill>
          <a:effectLst>
            <a:outerShdw blurRad="38100" dist="23000" dir="5400000" algn="ctr"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nchor="t"/>
          <a:lstStyle/>
          <a:p>
            <a:pPr marL="0" indent="0" defTabSz="913028">
              <a:lnSpc>
                <a:spcPct val="90000"/>
              </a:lnSpc>
              <a:spcBef>
                <a:spcPts val="492"/>
              </a:spcBef>
              <a:buNone/>
              <a:defRPr/>
            </a:pPr>
            <a:r>
              <a:rPr lang="en-US" sz="2500" dirty="0">
                <a:solidFill>
                  <a:srgbClr val="FFFFFF"/>
                </a:solidFill>
                <a:latin typeface="Helvetica" charset="0"/>
                <a:ea typeface="Helvetica" charset="0"/>
                <a:cs typeface="Helvetica" charset="0"/>
                <a:sym typeface="Helvetica" charset="0"/>
              </a:rPr>
              <a:t>Over 20 million people choose Microsoft Project and 10,000 organizations utilize Microsoft Project Server</a:t>
            </a:r>
            <a:endParaRPr lang="en-US" dirty="0" smtClean="0"/>
          </a:p>
        </p:txBody>
      </p:sp>
      <p:grpSp>
        <p:nvGrpSpPr>
          <p:cNvPr id="50179" name="Group 3"/>
          <p:cNvGrpSpPr>
            <a:grpSpLocks/>
          </p:cNvGrpSpPr>
          <p:nvPr/>
        </p:nvGrpSpPr>
        <p:grpSpPr bwMode="auto">
          <a:xfrm>
            <a:off x="286867" y="2884289"/>
            <a:ext cx="8857133" cy="3973711"/>
            <a:chOff x="0" y="0"/>
            <a:chExt cx="992" cy="445"/>
          </a:xfrm>
        </p:grpSpPr>
        <p:sp>
          <p:nvSpPr>
            <p:cNvPr id="50180" name="AutoShape 4"/>
            <p:cNvSpPr>
              <a:spLocks/>
            </p:cNvSpPr>
            <p:nvPr/>
          </p:nvSpPr>
          <p:spPr bwMode="auto">
            <a:xfrm>
              <a:off x="0" y="0"/>
              <a:ext cx="992" cy="4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00"/>
            </a:solidFill>
            <a:ln w="54185"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defRPr/>
              </a:pPr>
              <a:endParaRPr lang="en-US" sz="1700">
                <a:solidFill>
                  <a:srgbClr val="FFFFFF"/>
                </a:solidFill>
              </a:endParaRPr>
            </a:p>
          </p:txBody>
        </p:sp>
        <p:sp>
          <p:nvSpPr>
            <p:cNvPr id="19465" name="AutoShape 5"/>
            <p:cNvSpPr>
              <a:spLocks/>
            </p:cNvSpPr>
            <p:nvPr/>
          </p:nvSpPr>
          <p:spPr bwMode="auto">
            <a:xfrm>
              <a:off x="0" y="0"/>
              <a:ext cx="992" cy="422"/>
            </a:xfrm>
            <a:custGeom>
              <a:avLst/>
              <a:gdLst>
                <a:gd name="T0" fmla="*/ 23 w 21600"/>
                <a:gd name="T1" fmla="*/ 4 h 21600"/>
                <a:gd name="T2" fmla="*/ 23 w 21600"/>
                <a:gd name="T3" fmla="*/ 4 h 21600"/>
                <a:gd name="T4" fmla="*/ 23 w 21600"/>
                <a:gd name="T5" fmla="*/ 4 h 21600"/>
                <a:gd name="T6" fmla="*/ 23 w 21600"/>
                <a:gd name="T7" fmla="*/ 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700" dirty="0">
                  <a:solidFill>
                    <a:srgbClr val="FFFFFF"/>
                  </a:solidFill>
                  <a:latin typeface="Helvetica" charset="0"/>
                  <a:ea typeface="Helvetica" charset="0"/>
                  <a:cs typeface="Helvetica" charset="0"/>
                  <a:sym typeface="Helvetica" charset="0"/>
                </a:rPr>
                <a:t>We use Project Server </a:t>
              </a:r>
              <a:r>
                <a:rPr lang="en-US" altLang="en-US" sz="2700" dirty="0" smtClean="0">
                  <a:solidFill>
                    <a:srgbClr val="FFFFFF"/>
                  </a:solidFill>
                  <a:latin typeface="Helvetica" charset="0"/>
                  <a:ea typeface="Helvetica" charset="0"/>
                  <a:cs typeface="Helvetica" charset="0"/>
                  <a:sym typeface="Helvetica" charset="0"/>
                </a:rPr>
                <a:t>to </a:t>
              </a:r>
              <a:r>
                <a:rPr lang="en-US" altLang="en-US" sz="2700" dirty="0">
                  <a:solidFill>
                    <a:srgbClr val="FFFFFF"/>
                  </a:solidFill>
                  <a:latin typeface="Helvetica" charset="0"/>
                  <a:ea typeface="Helvetica" charset="0"/>
                  <a:cs typeface="Helvetica" charset="0"/>
                  <a:sym typeface="Helvetica" charset="0"/>
                </a:rPr>
                <a:t>gain more control over which projects we are starting and stopping, and when. This means we contract out fewer assignments based on sudden demand fluctuations.</a:t>
              </a:r>
              <a:endParaRPr lang="en-US" altLang="en-US" sz="1800" dirty="0">
                <a:solidFill>
                  <a:srgbClr val="FFFFFF"/>
                </a:solidFill>
                <a:latin typeface="Helvetica" charset="0"/>
                <a:ea typeface="Helvetica" charset="0"/>
                <a:cs typeface="Helvetica" charset="0"/>
                <a:sym typeface="Helvetica" charset="0"/>
              </a:endParaRPr>
            </a:p>
            <a:p>
              <a:pPr algn="l" eaLnBrk="1"/>
              <a:endParaRPr lang="en-US" altLang="en-US" sz="2700" dirty="0">
                <a:solidFill>
                  <a:srgbClr val="FFFFFF"/>
                </a:solidFill>
                <a:latin typeface="Helvetica" charset="0"/>
                <a:ea typeface="Helvetica" charset="0"/>
                <a:cs typeface="Helvetica" charset="0"/>
                <a:sym typeface="Helvetica" charset="0"/>
              </a:endParaRPr>
            </a:p>
            <a:p>
              <a:pPr algn="l" eaLnBrk="1"/>
              <a:r>
                <a:rPr lang="en-US" altLang="en-US" sz="2700" dirty="0" err="1">
                  <a:solidFill>
                    <a:srgbClr val="FFFFFF"/>
                  </a:solidFill>
                  <a:latin typeface="Helvetica" charset="0"/>
                  <a:ea typeface="Helvetica" charset="0"/>
                  <a:cs typeface="Helvetica" charset="0"/>
                  <a:sym typeface="Helvetica" charset="0"/>
                </a:rPr>
                <a:t>Stéphane</a:t>
              </a:r>
              <a:r>
                <a:rPr lang="en-US" altLang="en-US" sz="2700" dirty="0">
                  <a:solidFill>
                    <a:srgbClr val="FFFFFF"/>
                  </a:solidFill>
                  <a:latin typeface="Helvetica" charset="0"/>
                  <a:ea typeface="Helvetica" charset="0"/>
                  <a:cs typeface="Helvetica" charset="0"/>
                  <a:sym typeface="Helvetica" charset="0"/>
                </a:rPr>
                <a:t> Perrin</a:t>
              </a:r>
              <a:br>
                <a:rPr lang="en-US" altLang="en-US" sz="2700" dirty="0">
                  <a:solidFill>
                    <a:srgbClr val="FFFFFF"/>
                  </a:solidFill>
                  <a:latin typeface="Helvetica" charset="0"/>
                  <a:ea typeface="Helvetica" charset="0"/>
                  <a:cs typeface="Helvetica" charset="0"/>
                  <a:sym typeface="Helvetica" charset="0"/>
                </a:rPr>
              </a:br>
              <a:r>
                <a:rPr lang="en-US" altLang="en-US" sz="2700" dirty="0">
                  <a:solidFill>
                    <a:srgbClr val="FFFFFF"/>
                  </a:solidFill>
                  <a:latin typeface="Helvetica" charset="0"/>
                  <a:ea typeface="Helvetica" charset="0"/>
                  <a:cs typeface="Helvetica" charset="0"/>
                  <a:sym typeface="Helvetica" charset="0"/>
                </a:rPr>
                <a:t>Director, Product Planning and Project Management Solutions</a:t>
              </a:r>
              <a:br>
                <a:rPr lang="en-US" altLang="en-US" sz="2700" dirty="0">
                  <a:solidFill>
                    <a:srgbClr val="FFFFFF"/>
                  </a:solidFill>
                  <a:latin typeface="Helvetica" charset="0"/>
                  <a:ea typeface="Helvetica" charset="0"/>
                  <a:cs typeface="Helvetica" charset="0"/>
                  <a:sym typeface="Helvetica" charset="0"/>
                </a:rPr>
              </a:br>
              <a:r>
                <a:rPr lang="en-US" altLang="en-US" sz="2700" dirty="0">
                  <a:solidFill>
                    <a:srgbClr val="FFFFFF"/>
                  </a:solidFill>
                  <a:latin typeface="Helvetica" charset="0"/>
                  <a:ea typeface="Helvetica" charset="0"/>
                  <a:cs typeface="Helvetica" charset="0"/>
                  <a:sym typeface="Helvetica" charset="0"/>
                </a:rPr>
                <a:t>Volvo IT</a:t>
              </a:r>
              <a:endParaRPr lang="en-US" altLang="en-US" dirty="0"/>
            </a:p>
          </p:txBody>
        </p:sp>
      </p:grpSp>
      <p:grpSp>
        <p:nvGrpSpPr>
          <p:cNvPr id="19461" name="Group 6"/>
          <p:cNvGrpSpPr>
            <a:grpSpLocks/>
          </p:cNvGrpSpPr>
          <p:nvPr/>
        </p:nvGrpSpPr>
        <p:grpSpPr bwMode="auto">
          <a:xfrm>
            <a:off x="285750" y="1804914"/>
            <a:ext cx="1840632" cy="651867"/>
            <a:chOff x="0" y="0"/>
            <a:chExt cx="207" cy="74"/>
          </a:xfrm>
        </p:grpSpPr>
        <p:sp>
          <p:nvSpPr>
            <p:cNvPr id="50183" name="AutoShape 7"/>
            <p:cNvSpPr>
              <a:spLocks/>
            </p:cNvSpPr>
            <p:nvPr/>
          </p:nvSpPr>
          <p:spPr bwMode="auto">
            <a:xfrm>
              <a:off x="0" y="0"/>
              <a:ext cx="207" cy="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2C231"/>
                </a:gs>
                <a:gs pos="20000">
                  <a:srgbClr val="62BE34"/>
                </a:gs>
                <a:gs pos="100000">
                  <a:srgbClr val="4B9127"/>
                </a:gs>
              </a:gsLst>
              <a:lin ang="5400000"/>
            </a:gradFill>
            <a:ln>
              <a:noFill/>
            </a:ln>
            <a:effectLst>
              <a:outerShdw blurRad="38100" dist="23000" dir="54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lIns="0" tIns="0" rIns="0" bIns="0" anchor="ctr"/>
            <a:lstStyle/>
            <a:p>
              <a:pPr>
                <a:defRPr/>
              </a:pPr>
              <a:endParaRPr lang="en-US" sz="1700">
                <a:solidFill>
                  <a:srgbClr val="FFFFFF"/>
                </a:solidFill>
              </a:endParaRPr>
            </a:p>
          </p:txBody>
        </p:sp>
        <p:sp>
          <p:nvSpPr>
            <p:cNvPr id="19463" name="AutoShape 8"/>
            <p:cNvSpPr>
              <a:spLocks/>
            </p:cNvSpPr>
            <p:nvPr/>
          </p:nvSpPr>
          <p:spPr bwMode="auto">
            <a:xfrm>
              <a:off x="0" y="0"/>
              <a:ext cx="207" cy="73"/>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0" tIns="76200" rIns="127000" bIns="76200"/>
            <a:lstStyle>
              <a:lvl1pPr defTabSz="1298575" eaLnBrk="0">
                <a:defRPr sz="3600">
                  <a:solidFill>
                    <a:srgbClr val="000000"/>
                  </a:solidFill>
                  <a:latin typeface="Helvetica Light" charset="0"/>
                  <a:ea typeface="Helvetica Light" charset="0"/>
                  <a:cs typeface="Helvetica Light" charset="0"/>
                  <a:sym typeface="Helvetica Light" charset="0"/>
                </a:defRPr>
              </a:lvl1pPr>
              <a:lvl2pPr marL="742950" indent="-285750" defTabSz="1298575"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8575"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8575"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8575"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857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a:solidFill>
                    <a:srgbClr val="FFFFFF"/>
                  </a:solidFill>
                  <a:latin typeface="Helvetica" charset="0"/>
                  <a:ea typeface="Helvetica" charset="0"/>
                  <a:cs typeface="Helvetica" charset="0"/>
                  <a:sym typeface="Helvetica" charset="0"/>
                </a:rPr>
                <a:t>Volvo IT</a:t>
              </a:r>
              <a:endParaRPr lang="en-US" altLang="en-US"/>
            </a:p>
          </p:txBody>
        </p:sp>
      </p:grpSp>
    </p:spTree>
    <p:extLst>
      <p:ext uri="{BB962C8B-B14F-4D97-AF65-F5344CB8AC3E}">
        <p14:creationId xmlns:p14="http://schemas.microsoft.com/office/powerpoint/2010/main" val="17395290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linds(vertical)">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AutoShape 1"/>
          <p:cNvSpPr>
            <a:spLocks/>
          </p:cNvSpPr>
          <p:nvPr/>
        </p:nvSpPr>
        <p:spPr bwMode="auto">
          <a:xfrm>
            <a:off x="2233" y="3349"/>
            <a:ext cx="820415" cy="81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1929"/>
                  <a:pt x="11935" y="21600"/>
                  <a:pt x="13" y="21600"/>
                </a:cubicBezTo>
                <a:cubicBezTo>
                  <a:pt x="8" y="21600"/>
                  <a:pt x="4" y="21600"/>
                  <a:pt x="0" y="21599"/>
                </a:cubicBezTo>
                <a:lnTo>
                  <a:pt x="13" y="0"/>
                </a:lnTo>
                <a:lnTo>
                  <a:pt x="21600" y="0"/>
                </a:lnTo>
                <a:close/>
              </a:path>
            </a:pathLst>
          </a:custGeom>
          <a:solidFill>
            <a:srgbClr val="FEFDF9">
              <a:alpha val="32941"/>
            </a:srgbClr>
          </a:solidFill>
          <a:ln w="4515" cap="rnd" cmpd="sng">
            <a:solidFill>
              <a:srgbClr val="D1C29E"/>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ltLang="en-US" sz="1700">
              <a:solidFill>
                <a:srgbClr val="FFFFFF"/>
              </a:solidFill>
            </a:endParaRPr>
          </a:p>
        </p:txBody>
      </p:sp>
      <p:sp>
        <p:nvSpPr>
          <p:cNvPr id="13314" name="AutoShape 2"/>
          <p:cNvSpPr>
            <a:spLocks/>
          </p:cNvSpPr>
          <p:nvPr/>
        </p:nvSpPr>
        <p:spPr bwMode="auto">
          <a:xfrm>
            <a:off x="168549" y="20092"/>
            <a:ext cx="1702221" cy="1702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lnTo>
                  <a:pt x="10799" y="21599"/>
                </a:lnTo>
                <a:cubicBezTo>
                  <a:pt x="4835" y="21599"/>
                  <a:pt x="0" y="16764"/>
                  <a:pt x="0" y="10799"/>
                </a:cubicBezTo>
                <a:close/>
              </a:path>
            </a:pathLst>
          </a:custGeom>
          <a:solidFill>
            <a:srgbClr val="000000">
              <a:alpha val="0"/>
            </a:srgbClr>
          </a:solidFill>
          <a:ln w="38833" cap="rnd" cmpd="sng">
            <a:solidFill>
              <a:srgbClr val="FFF9EC"/>
            </a:solidFill>
            <a:prstDash val="solid"/>
            <a:round/>
            <a:headEnd/>
            <a:tailEnd/>
          </a:ln>
          <a:effectLst>
            <a:outerShdw blurRad="25400" dist="25400" dir="5400000" algn="ctr" rotWithShape="0">
              <a:srgbClr val="AEA48D">
                <a:alpha val="84998"/>
              </a:srgbClr>
            </a:outerShdw>
          </a:effectLst>
        </p:spPr>
        <p:txBody>
          <a:bodyPr lIns="0" tIns="0" rIns="0" bIns="0" anchor="ctr"/>
          <a:lstStyle/>
          <a:p>
            <a:endParaRPr lang="en-US" altLang="en-US" sz="1700">
              <a:solidFill>
                <a:srgbClr val="FFFFFF"/>
              </a:solidFill>
            </a:endParaRPr>
          </a:p>
        </p:txBody>
      </p:sp>
      <p:sp>
        <p:nvSpPr>
          <p:cNvPr id="13315" name="AutoShape 3"/>
          <p:cNvSpPr>
            <a:spLocks/>
          </p:cNvSpPr>
          <p:nvPr/>
        </p:nvSpPr>
        <p:spPr bwMode="auto">
          <a:xfrm rot="2315674">
            <a:off x="180827" y="1054820"/>
            <a:ext cx="1127373" cy="110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4" y="0"/>
                  <a:pt x="10800" y="0"/>
                </a:cubicBezTo>
                <a:cubicBezTo>
                  <a:pt x="16764" y="0"/>
                  <a:pt x="21600" y="4835"/>
                  <a:pt x="21600" y="10799"/>
                </a:cubicBezTo>
                <a:cubicBezTo>
                  <a:pt x="21600" y="10799"/>
                  <a:pt x="21600" y="10799"/>
                  <a:pt x="21600" y="10800"/>
                </a:cubicBezTo>
                <a:cubicBezTo>
                  <a:pt x="21600" y="16764"/>
                  <a:pt x="16764" y="21600"/>
                  <a:pt x="10800" y="21600"/>
                </a:cubicBezTo>
                <a:lnTo>
                  <a:pt x="10800" y="21599"/>
                </a:lnTo>
                <a:cubicBezTo>
                  <a:pt x="4834" y="21599"/>
                  <a:pt x="0" y="16764"/>
                  <a:pt x="0" y="10799"/>
                </a:cubicBezTo>
                <a:close/>
                <a:moveTo>
                  <a:pt x="2502" y="10799"/>
                </a:moveTo>
                <a:cubicBezTo>
                  <a:pt x="2502" y="15353"/>
                  <a:pt x="6217" y="19044"/>
                  <a:pt x="10799" y="19044"/>
                </a:cubicBezTo>
                <a:cubicBezTo>
                  <a:pt x="15382" y="19044"/>
                  <a:pt x="19096" y="15353"/>
                  <a:pt x="19096" y="10799"/>
                </a:cubicBezTo>
                <a:cubicBezTo>
                  <a:pt x="19096" y="6246"/>
                  <a:pt x="15382" y="2555"/>
                  <a:pt x="10799" y="2555"/>
                </a:cubicBezTo>
                <a:cubicBezTo>
                  <a:pt x="6217" y="2555"/>
                  <a:pt x="2502" y="6246"/>
                  <a:pt x="2502" y="10799"/>
                </a:cubicBezTo>
                <a:close/>
              </a:path>
            </a:pathLst>
          </a:custGeom>
          <a:gradFill rotWithShape="0">
            <a:gsLst>
              <a:gs pos="0">
                <a:srgbClr val="FFFDFA">
                  <a:alpha val="59998"/>
                </a:srgbClr>
              </a:gs>
              <a:gs pos="70000">
                <a:srgbClr val="FFFEFD">
                  <a:alpha val="66999"/>
                </a:srgbClr>
              </a:gs>
              <a:gs pos="100000">
                <a:srgbClr val="EED18D">
                  <a:alpha val="70000"/>
                </a:srgbClr>
              </a:gs>
            </a:gsLst>
            <a:path path="rect">
              <a:fillToRect l="-407500" t="-50000" r="507500" b="150000"/>
            </a:path>
          </a:gradFill>
          <a:ln w="10453" cap="rnd" cmpd="sng">
            <a:solidFill>
              <a:srgbClr val="C5B691"/>
            </a:solidFill>
            <a:prstDash val="solid"/>
            <a:round/>
            <a:headEnd/>
            <a:tailEnd/>
          </a:ln>
          <a:effectLst>
            <a:outerShdw blurRad="12700" dist="15000" dir="4500070" algn="ctr" rotWithShape="0">
              <a:srgbClr val="565041">
                <a:alpha val="34998"/>
              </a:srgbClr>
            </a:outerShdw>
          </a:effectLst>
        </p:spPr>
        <p:txBody>
          <a:bodyPr lIns="0" tIns="0" rIns="0" bIns="0" anchor="ctr"/>
          <a:lstStyle/>
          <a:p>
            <a:endParaRPr lang="en-US" altLang="en-US" sz="1700">
              <a:solidFill>
                <a:srgbClr val="FFFFFF"/>
              </a:solidFill>
            </a:endParaRPr>
          </a:p>
        </p:txBody>
      </p:sp>
      <p:sp>
        <p:nvSpPr>
          <p:cNvPr id="13316" name="AutoShape 4"/>
          <p:cNvSpPr>
            <a:spLocks/>
          </p:cNvSpPr>
          <p:nvPr/>
        </p:nvSpPr>
        <p:spPr bwMode="auto">
          <a:xfrm>
            <a:off x="1011287" y="0"/>
            <a:ext cx="813271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254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ltLang="en-US" sz="1700">
              <a:solidFill>
                <a:srgbClr val="FFFFFF"/>
              </a:solidFill>
            </a:endParaRPr>
          </a:p>
        </p:txBody>
      </p:sp>
      <p:sp>
        <p:nvSpPr>
          <p:cNvPr id="13317" name="AutoShape 5"/>
          <p:cNvSpPr>
            <a:spLocks/>
          </p:cNvSpPr>
          <p:nvPr/>
        </p:nvSpPr>
        <p:spPr bwMode="auto">
          <a:xfrm>
            <a:off x="1014637" y="0"/>
            <a:ext cx="7255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outerShdw blurRad="38100" dist="38000" dir="10800000" algn="ctr" rotWithShape="0">
              <a:srgbClr val="706B60">
                <a:alpha val="25000"/>
              </a:srgbClr>
            </a:outerShdw>
          </a:effectLst>
          <a:extLst>
            <a:ext uri="{91240B29-F687-4F45-9708-019B960494DF}">
              <a14:hiddenLine xmlns:a14="http://schemas.microsoft.com/office/drawing/2010/main" w="25400" cap="rnd" cmpd="sng">
                <a:solidFill>
                  <a:srgbClr val="000000"/>
                </a:solidFill>
                <a:prstDash val="solid"/>
                <a:round/>
                <a:headEnd/>
                <a:tailEnd/>
              </a14:hiddenLine>
            </a:ext>
          </a:extLst>
        </p:spPr>
        <p:txBody>
          <a:bodyPr lIns="0" tIns="0" rIns="0" bIns="0" anchor="ctr"/>
          <a:lstStyle/>
          <a:p>
            <a:endParaRPr lang="en-US" altLang="en-US" sz="1700">
              <a:solidFill>
                <a:srgbClr val="FFFFFF"/>
              </a:solidFill>
            </a:endParaRPr>
          </a:p>
        </p:txBody>
      </p:sp>
      <p:sp>
        <p:nvSpPr>
          <p:cNvPr id="13319" name="Rectangle 7"/>
          <p:cNvSpPr>
            <a:spLocks noGrp="1" noChangeArrowheads="1"/>
          </p:cNvSpPr>
          <p:nvPr>
            <p:ph type="title"/>
          </p:nvPr>
        </p:nvSpPr>
        <p:spPr>
          <a:xfrm>
            <a:off x="89819" y="-158502"/>
            <a:ext cx="8901781" cy="1143000"/>
          </a:xfrm>
        </p:spPr>
        <p:txBody>
          <a:bodyPr lIns="89294" tIns="53576" rIns="89294" bIns="53576">
            <a:noAutofit/>
          </a:bodyPr>
          <a:lstStyle/>
          <a:p>
            <a:pPr algn="l" defTabSz="914145"/>
            <a: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Exercise: </a:t>
            </a:r>
            <a:b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br>
            <a: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Renovating </a:t>
            </a:r>
            <a:r>
              <a:rPr lang="en-US" altLang="en-US" sz="3200" u="sng" dirty="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the </a:t>
            </a:r>
            <a: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kitchen (</a:t>
            </a:r>
            <a:r>
              <a:rPr lang="en-US" altLang="en-US" sz="3200" u="sng" dirty="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WBS </a:t>
            </a:r>
            <a:r>
              <a:rPr lang="en-US" altLang="en-US" sz="3200" u="sng" dirty="0" smtClean="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 Project plan) </a:t>
            </a:r>
            <a:endParaRPr lang="en-US" altLang="en-US" sz="3200" u="sng" dirty="0"/>
          </a:p>
        </p:txBody>
      </p:sp>
      <p:sp>
        <p:nvSpPr>
          <p:cNvPr id="13318" name="Rectangle 6"/>
          <p:cNvSpPr>
            <a:spLocks noGrp="1" noChangeArrowheads="1"/>
          </p:cNvSpPr>
          <p:nvPr>
            <p:ph idx="1"/>
          </p:nvPr>
        </p:nvSpPr>
        <p:spPr>
          <a:xfrm>
            <a:off x="78434" y="914400"/>
            <a:ext cx="4036366" cy="5866582"/>
          </a:xfrm>
          <a:ln/>
          <a:extLst/>
        </p:spPr>
        <p:style>
          <a:lnRef idx="2">
            <a:schemeClr val="dk1">
              <a:shade val="50000"/>
            </a:schemeClr>
          </a:lnRef>
          <a:fillRef idx="1">
            <a:schemeClr val="dk1"/>
          </a:fillRef>
          <a:effectRef idx="0">
            <a:schemeClr val="dk1"/>
          </a:effectRef>
          <a:fontRef idx="minor">
            <a:schemeClr val="lt1"/>
          </a:fontRef>
        </p:style>
        <p:txBody>
          <a:bodyPr lIns="89294" tIns="53576" rIns="89294" bIns="53576" anchor="t">
            <a:noAutofit/>
          </a:bodyPr>
          <a:lstStyle/>
          <a:p>
            <a:pPr marL="155148" indent="-155148">
              <a:buClr>
                <a:srgbClr val="000000"/>
              </a:buClr>
              <a:buFont typeface="Helvetica-Light" charset="0"/>
              <a:buChar char="•"/>
            </a:pPr>
            <a:r>
              <a:rPr lang="en-US" altLang="en-US" sz="2300" b="1" dirty="0" smtClean="0">
                <a:solidFill>
                  <a:srgbClr val="FFFF00"/>
                </a:solidFill>
              </a:rPr>
              <a:t>Identify </a:t>
            </a:r>
            <a:r>
              <a:rPr lang="en-US" altLang="en-US" sz="2300" b="1" dirty="0">
                <a:solidFill>
                  <a:srgbClr val="FFFF00"/>
                </a:solidFill>
              </a:rPr>
              <a:t>the list items</a:t>
            </a:r>
          </a:p>
          <a:p>
            <a:pPr marL="155148" indent="-155148">
              <a:buClr>
                <a:srgbClr val="000000"/>
              </a:buClr>
              <a:buFont typeface="Helvetica-Light" charset="0"/>
              <a:buChar char="•"/>
            </a:pPr>
            <a:r>
              <a:rPr lang="en-US" altLang="en-US" sz="2300" b="1" dirty="0" smtClean="0">
                <a:solidFill>
                  <a:srgbClr val="FFFF00"/>
                </a:solidFill>
              </a:rPr>
              <a:t>Identify </a:t>
            </a:r>
            <a:r>
              <a:rPr lang="en-US" altLang="en-US" sz="2300" b="1" dirty="0">
                <a:solidFill>
                  <a:srgbClr val="FFFF00"/>
                </a:solidFill>
              </a:rPr>
              <a:t>Summary level and Summary Task</a:t>
            </a:r>
          </a:p>
          <a:p>
            <a:pPr marL="155148" indent="-155148">
              <a:buClr>
                <a:srgbClr val="000000"/>
              </a:buClr>
              <a:buFont typeface="Helvetica-Light" charset="0"/>
              <a:buChar char="•"/>
            </a:pPr>
            <a:r>
              <a:rPr lang="en-US" altLang="en-US" sz="2300" b="1" u="sng" dirty="0">
                <a:solidFill>
                  <a:srgbClr val="FFFF00"/>
                </a:solidFill>
              </a:rPr>
              <a:t>Project Start Day:</a:t>
            </a:r>
            <a:r>
              <a:rPr lang="en-US" altLang="en-US" sz="2300" b="1" dirty="0">
                <a:solidFill>
                  <a:srgbClr val="FFFF00"/>
                </a:solidFill>
              </a:rPr>
              <a:t> </a:t>
            </a:r>
            <a:r>
              <a:rPr lang="en-US" altLang="en-US" sz="2300" b="1" dirty="0" smtClean="0">
                <a:solidFill>
                  <a:srgbClr val="FFFF00"/>
                </a:solidFill>
              </a:rPr>
              <a:t>11Apr-16</a:t>
            </a:r>
          </a:p>
          <a:p>
            <a:pPr marL="155148" indent="-155148">
              <a:buClr>
                <a:srgbClr val="000000"/>
              </a:buClr>
              <a:buFont typeface="Helvetica-Light" charset="0"/>
              <a:buChar char="•"/>
            </a:pPr>
            <a:r>
              <a:rPr lang="en-US" altLang="en-US" sz="2300" b="1" u="sng" dirty="0" smtClean="0">
                <a:solidFill>
                  <a:srgbClr val="FFFF00"/>
                </a:solidFill>
              </a:rPr>
              <a:t>Save </a:t>
            </a:r>
            <a:r>
              <a:rPr lang="en-US" altLang="en-US" sz="2300" b="1" u="sng" dirty="0">
                <a:solidFill>
                  <a:srgbClr val="FFFF00"/>
                </a:solidFill>
              </a:rPr>
              <a:t>Project </a:t>
            </a:r>
            <a:r>
              <a:rPr lang="en-US" altLang="en-US" sz="2300" b="1" dirty="0">
                <a:solidFill>
                  <a:srgbClr val="FFFF00"/>
                </a:solidFill>
              </a:rPr>
              <a:t>: Name – Renovating Kitchen</a:t>
            </a:r>
          </a:p>
          <a:p>
            <a:pPr marL="155148" indent="-155148">
              <a:buClr>
                <a:srgbClr val="000000"/>
              </a:buClr>
              <a:buFont typeface="Helvetica-Light" charset="0"/>
              <a:buChar char="•"/>
            </a:pPr>
            <a:r>
              <a:rPr lang="en-US" altLang="en-US" sz="2300" b="1" u="sng" dirty="0" smtClean="0">
                <a:solidFill>
                  <a:schemeClr val="accent6">
                    <a:lumMod val="60000"/>
                    <a:lumOff val="40000"/>
                  </a:schemeClr>
                </a:solidFill>
              </a:rPr>
              <a:t>Working Days:</a:t>
            </a:r>
            <a:r>
              <a:rPr lang="en-US" altLang="en-US" sz="2300" b="1" dirty="0" smtClean="0">
                <a:solidFill>
                  <a:schemeClr val="accent6">
                    <a:lumMod val="60000"/>
                    <a:lumOff val="40000"/>
                  </a:schemeClr>
                </a:solidFill>
              </a:rPr>
              <a:t> 20 Days</a:t>
            </a:r>
          </a:p>
          <a:p>
            <a:pPr marL="155148" indent="-155148">
              <a:buClr>
                <a:srgbClr val="000000"/>
              </a:buClr>
              <a:buFont typeface="Helvetica-Light" charset="0"/>
              <a:buChar char="•"/>
            </a:pPr>
            <a:r>
              <a:rPr lang="en-US" altLang="en-US" sz="2300" b="1" u="sng" dirty="0">
                <a:solidFill>
                  <a:schemeClr val="accent6">
                    <a:lumMod val="60000"/>
                    <a:lumOff val="40000"/>
                  </a:schemeClr>
                </a:solidFill>
              </a:rPr>
              <a:t>off Days</a:t>
            </a:r>
            <a:r>
              <a:rPr lang="en-US" altLang="en-US" sz="2300" b="1" dirty="0">
                <a:solidFill>
                  <a:schemeClr val="accent6">
                    <a:lumMod val="60000"/>
                    <a:lumOff val="40000"/>
                  </a:schemeClr>
                </a:solidFill>
              </a:rPr>
              <a:t> </a:t>
            </a:r>
            <a:r>
              <a:rPr lang="en-US" altLang="en-US" sz="2300" b="1" dirty="0" smtClean="0">
                <a:solidFill>
                  <a:schemeClr val="accent6">
                    <a:lumMod val="60000"/>
                    <a:lumOff val="40000"/>
                  </a:schemeClr>
                </a:solidFill>
              </a:rPr>
              <a:t>– 18 Apr and 19 Apr</a:t>
            </a:r>
          </a:p>
          <a:p>
            <a:pPr marL="155148" indent="-155148">
              <a:buClr>
                <a:srgbClr val="000000"/>
              </a:buClr>
              <a:buFont typeface="Helvetica-Light" charset="0"/>
              <a:buChar char="•"/>
            </a:pPr>
            <a:r>
              <a:rPr lang="en-US" altLang="en-US" sz="2300" b="1" u="sng" dirty="0" smtClean="0">
                <a:solidFill>
                  <a:schemeClr val="accent6">
                    <a:lumMod val="60000"/>
                    <a:lumOff val="40000"/>
                  </a:schemeClr>
                </a:solidFill>
              </a:rPr>
              <a:t>Resources</a:t>
            </a:r>
            <a:r>
              <a:rPr lang="en-US" altLang="en-US" sz="2300" b="1" dirty="0" smtClean="0">
                <a:solidFill>
                  <a:schemeClr val="accent6">
                    <a:lumMod val="60000"/>
                    <a:lumOff val="40000"/>
                  </a:schemeClr>
                </a:solidFill>
              </a:rPr>
              <a:t>: Ali, </a:t>
            </a:r>
            <a:r>
              <a:rPr lang="en-US" altLang="en-US" sz="2300" b="1" dirty="0" err="1" smtClean="0">
                <a:solidFill>
                  <a:schemeClr val="accent6">
                    <a:lumMod val="60000"/>
                    <a:lumOff val="40000"/>
                  </a:schemeClr>
                </a:solidFill>
              </a:rPr>
              <a:t>Asif</a:t>
            </a:r>
            <a:r>
              <a:rPr lang="en-US" altLang="en-US" sz="2300" b="1" dirty="0" smtClean="0">
                <a:solidFill>
                  <a:schemeClr val="accent6">
                    <a:lumMod val="60000"/>
                    <a:lumOff val="40000"/>
                  </a:schemeClr>
                </a:solidFill>
              </a:rPr>
              <a:t> Khan, </a:t>
            </a:r>
            <a:r>
              <a:rPr lang="en-US" altLang="en-US" sz="2300" b="1" dirty="0" err="1" smtClean="0">
                <a:solidFill>
                  <a:schemeClr val="accent6">
                    <a:lumMod val="60000"/>
                    <a:lumOff val="40000"/>
                  </a:schemeClr>
                </a:solidFill>
              </a:rPr>
              <a:t>Aslam</a:t>
            </a:r>
            <a:endParaRPr lang="en-US" altLang="en-US" sz="2300" b="1" dirty="0" smtClean="0">
              <a:solidFill>
                <a:schemeClr val="accent6">
                  <a:lumMod val="60000"/>
                  <a:lumOff val="40000"/>
                </a:schemeClr>
              </a:solidFill>
            </a:endParaRPr>
          </a:p>
          <a:p>
            <a:pPr marL="155148" indent="-155148">
              <a:buClr>
                <a:srgbClr val="000000"/>
              </a:buClr>
              <a:buFont typeface="Helvetica-Light" charset="0"/>
              <a:buChar char="•"/>
            </a:pPr>
            <a:r>
              <a:rPr lang="en-US" altLang="en-US" sz="2300" b="1" u="sng" dirty="0" smtClean="0">
                <a:solidFill>
                  <a:schemeClr val="accent6">
                    <a:lumMod val="60000"/>
                    <a:lumOff val="40000"/>
                  </a:schemeClr>
                </a:solidFill>
              </a:rPr>
              <a:t>Asif </a:t>
            </a:r>
            <a:r>
              <a:rPr lang="en-US" altLang="en-US" sz="2300" b="1" dirty="0" smtClean="0">
                <a:solidFill>
                  <a:schemeClr val="accent6">
                    <a:lumMod val="60000"/>
                    <a:lumOff val="40000"/>
                  </a:schemeClr>
                </a:solidFill>
              </a:rPr>
              <a:t>- Annual Leave 25 to 27 Apr</a:t>
            </a:r>
          </a:p>
          <a:p>
            <a:pPr marL="155148" indent="-155148">
              <a:buClr>
                <a:srgbClr val="000000"/>
              </a:buClr>
              <a:buFont typeface="Helvetica-Light" charset="0"/>
              <a:buChar char="•"/>
            </a:pPr>
            <a:r>
              <a:rPr lang="en-US" altLang="en-US" sz="2300" b="1" dirty="0" smtClean="0">
                <a:solidFill>
                  <a:schemeClr val="accent6">
                    <a:lumMod val="60000"/>
                    <a:lumOff val="40000"/>
                  </a:schemeClr>
                </a:solidFill>
              </a:rPr>
              <a:t>Every task should have a resource</a:t>
            </a:r>
          </a:p>
          <a:p>
            <a:pPr marL="155148" indent="-155148">
              <a:buClr>
                <a:srgbClr val="000000"/>
              </a:buClr>
              <a:buFont typeface="Helvetica-Light" charset="0"/>
              <a:buChar char="•"/>
            </a:pPr>
            <a:r>
              <a:rPr lang="en-US" altLang="en-US" sz="2300" b="1" dirty="0" smtClean="0">
                <a:solidFill>
                  <a:schemeClr val="accent6">
                    <a:lumMod val="60000"/>
                    <a:lumOff val="40000"/>
                  </a:schemeClr>
                </a:solidFill>
              </a:rPr>
              <a:t>Avoid resource over allocation</a:t>
            </a:r>
          </a:p>
          <a:p>
            <a:pPr marL="155148" indent="-155148">
              <a:buClr>
                <a:srgbClr val="000000"/>
              </a:buClr>
              <a:buFont typeface="Helvetica-Light" charset="0"/>
              <a:buChar char="•"/>
            </a:pPr>
            <a:endParaRPr lang="en-US" altLang="en-US" sz="2300" b="1" dirty="0">
              <a:solidFill>
                <a:schemeClr val="bg1"/>
              </a:solidFill>
            </a:endParaRPr>
          </a:p>
        </p:txBody>
      </p:sp>
      <p:sp>
        <p:nvSpPr>
          <p:cNvPr id="13320" name="AutoShape 8"/>
          <p:cNvSpPr>
            <a:spLocks/>
          </p:cNvSpPr>
          <p:nvPr/>
        </p:nvSpPr>
        <p:spPr bwMode="auto">
          <a:xfrm>
            <a:off x="8612684" y="6305476"/>
            <a:ext cx="457646" cy="4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94" tIns="53576" rIns="89294" bIns="53576" anchor="b"/>
          <a:lstStyle>
            <a:lvl1pPr defTabSz="1300163">
              <a:defRPr sz="3600">
                <a:solidFill>
                  <a:srgbClr val="000000"/>
                </a:solidFill>
                <a:latin typeface="Helvetica Light" charset="0"/>
                <a:ea typeface="Helvetica Light" charset="0"/>
                <a:cs typeface="Helvetica Light" charset="0"/>
                <a:sym typeface="Helvetica Light" charset="0"/>
              </a:defRPr>
            </a:lvl1pPr>
            <a:lvl2pPr defTabSz="1300163">
              <a:defRPr sz="3600">
                <a:solidFill>
                  <a:srgbClr val="000000"/>
                </a:solidFill>
                <a:latin typeface="Helvetica Light" charset="0"/>
                <a:ea typeface="Helvetica Light" charset="0"/>
                <a:cs typeface="Helvetica Light" charset="0"/>
                <a:sym typeface="Helvetica Light" charset="0"/>
              </a:defRPr>
            </a:lvl2pPr>
            <a:lvl3pPr defTabSz="1300163">
              <a:defRPr sz="3600">
                <a:solidFill>
                  <a:srgbClr val="000000"/>
                </a:solidFill>
                <a:latin typeface="Helvetica Light" charset="0"/>
                <a:ea typeface="Helvetica Light" charset="0"/>
                <a:cs typeface="Helvetica Light" charset="0"/>
                <a:sym typeface="Helvetica Light" charset="0"/>
              </a:defRPr>
            </a:lvl3pPr>
            <a:lvl4pPr defTabSz="1300163">
              <a:defRPr sz="3600">
                <a:solidFill>
                  <a:srgbClr val="000000"/>
                </a:solidFill>
                <a:latin typeface="Helvetica Light" charset="0"/>
                <a:ea typeface="Helvetica Light" charset="0"/>
                <a:cs typeface="Helvetica Light" charset="0"/>
                <a:sym typeface="Helvetica Light" charset="0"/>
              </a:defRPr>
            </a:lvl4pPr>
            <a:lvl5pPr defTabSz="1300163">
              <a:defRPr sz="3600">
                <a:solidFill>
                  <a:srgbClr val="000000"/>
                </a:solidFill>
                <a:latin typeface="Helvetica Light" charset="0"/>
                <a:ea typeface="Helvetica Light" charset="0"/>
                <a:cs typeface="Helvetica Light" charset="0"/>
                <a:sym typeface="Helvetica Light" charset="0"/>
              </a:defRPr>
            </a:lvl5pPr>
            <a:lvl6pPr marL="18288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1200">
                <a:solidFill>
                  <a:srgbClr val="B4A688"/>
                </a:solidFill>
                <a:latin typeface="Gill Sans" charset="0"/>
                <a:ea typeface="Gill Sans" charset="0"/>
                <a:cs typeface="Gill Sans" charset="0"/>
                <a:sym typeface="Gill Sans" charset="0"/>
              </a:rPr>
              <a:t>17</a:t>
            </a:r>
            <a:endParaRPr lang="en-US" altLang="en-US"/>
          </a:p>
        </p:txBody>
      </p:sp>
      <p:pic>
        <p:nvPicPr>
          <p:cNvPr id="13321" name="Picture 9" descr="image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670" y="1090539"/>
            <a:ext cx="2742530" cy="5343301"/>
          </a:xfrm>
          <a:prstGeom prst="rect">
            <a:avLst/>
          </a:prstGeom>
          <a:noFill/>
          <a:ln w="38100" cap="sq" cmpd="sng">
            <a:solidFill>
              <a:srgbClr val="000000"/>
            </a:solidFill>
            <a:prstDash val="solid"/>
            <a:round/>
            <a:headEnd type="none" w="med" len="med"/>
            <a:tailEnd type="none" w="med" len="med"/>
          </a:ln>
          <a:effectLst>
            <a:outerShdw blurRad="50800" dist="38100" dir="2700000" algn="ctr"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13322" name="Picture 10" descr="image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7642" y="1445494"/>
            <a:ext cx="1980158" cy="4363268"/>
          </a:xfrm>
          <a:prstGeom prst="rect">
            <a:avLst/>
          </a:prstGeom>
          <a:noFill/>
          <a:ln w="38100" cap="sq" cmpd="sng">
            <a:solidFill>
              <a:srgbClr val="000000"/>
            </a:solidFill>
            <a:prstDash val="solid"/>
            <a:round/>
            <a:headEnd type="none" w="med" len="med"/>
            <a:tailEnd type="none" w="med" len="med"/>
          </a:ln>
          <a:effectLst>
            <a:outerShdw blurRad="50800" dist="38100" dir="2700000" algn="ctr" rotWithShape="0">
              <a:srgbClr val="000000">
                <a:alpha val="42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6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8">
                                            <p:bg/>
                                          </p:spTgt>
                                        </p:tgtEl>
                                        <p:attrNameLst>
                                          <p:attrName>style.visibility</p:attrName>
                                        </p:attrNameLst>
                                      </p:cBhvr>
                                      <p:to>
                                        <p:strVal val="visible"/>
                                      </p:to>
                                    </p:set>
                                    <p:animEffect transition="in" filter="wipe(left)">
                                      <p:cBhvr>
                                        <p:cTn id="7" dur="500"/>
                                        <p:tgtEl>
                                          <p:spTgt spid="133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8">
                                            <p:txEl>
                                              <p:pRg st="0" end="0"/>
                                            </p:txEl>
                                          </p:spTgt>
                                        </p:tgtEl>
                                        <p:attrNameLst>
                                          <p:attrName>style.visibility</p:attrName>
                                        </p:attrNameLst>
                                      </p:cBhvr>
                                      <p:to>
                                        <p:strVal val="visible"/>
                                      </p:to>
                                    </p:set>
                                    <p:animEffect transition="in" filter="wipe(left)">
                                      <p:cBhvr>
                                        <p:cTn id="12" dur="500"/>
                                        <p:tgtEl>
                                          <p:spTgt spid="133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8">
                                            <p:txEl>
                                              <p:pRg st="1" end="1"/>
                                            </p:txEl>
                                          </p:spTgt>
                                        </p:tgtEl>
                                        <p:attrNameLst>
                                          <p:attrName>style.visibility</p:attrName>
                                        </p:attrNameLst>
                                      </p:cBhvr>
                                      <p:to>
                                        <p:strVal val="visible"/>
                                      </p:to>
                                    </p:set>
                                    <p:animEffect transition="in" filter="wipe(left)">
                                      <p:cBhvr>
                                        <p:cTn id="17" dur="500"/>
                                        <p:tgtEl>
                                          <p:spTgt spid="133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8">
                                            <p:txEl>
                                              <p:pRg st="2" end="2"/>
                                            </p:txEl>
                                          </p:spTgt>
                                        </p:tgtEl>
                                        <p:attrNameLst>
                                          <p:attrName>style.visibility</p:attrName>
                                        </p:attrNameLst>
                                      </p:cBhvr>
                                      <p:to>
                                        <p:strVal val="visible"/>
                                      </p:to>
                                    </p:set>
                                    <p:animEffect transition="in" filter="wipe(left)">
                                      <p:cBhvr>
                                        <p:cTn id="22" dur="500"/>
                                        <p:tgtEl>
                                          <p:spTgt spid="133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8">
                                            <p:txEl>
                                              <p:pRg st="3" end="3"/>
                                            </p:txEl>
                                          </p:spTgt>
                                        </p:tgtEl>
                                        <p:attrNameLst>
                                          <p:attrName>style.visibility</p:attrName>
                                        </p:attrNameLst>
                                      </p:cBhvr>
                                      <p:to>
                                        <p:strVal val="visible"/>
                                      </p:to>
                                    </p:set>
                                    <p:animEffect transition="in" filter="wipe(left)">
                                      <p:cBhvr>
                                        <p:cTn id="27" dur="500"/>
                                        <p:tgtEl>
                                          <p:spTgt spid="133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8">
                                            <p:txEl>
                                              <p:pRg st="4" end="4"/>
                                            </p:txEl>
                                          </p:spTgt>
                                        </p:tgtEl>
                                        <p:attrNameLst>
                                          <p:attrName>style.visibility</p:attrName>
                                        </p:attrNameLst>
                                      </p:cBhvr>
                                      <p:to>
                                        <p:strVal val="visible"/>
                                      </p:to>
                                    </p:set>
                                    <p:animEffect transition="in" filter="wipe(left)">
                                      <p:cBhvr>
                                        <p:cTn id="32" dur="500"/>
                                        <p:tgtEl>
                                          <p:spTgt spid="133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18">
                                            <p:txEl>
                                              <p:pRg st="5" end="5"/>
                                            </p:txEl>
                                          </p:spTgt>
                                        </p:tgtEl>
                                        <p:attrNameLst>
                                          <p:attrName>style.visibility</p:attrName>
                                        </p:attrNameLst>
                                      </p:cBhvr>
                                      <p:to>
                                        <p:strVal val="visible"/>
                                      </p:to>
                                    </p:set>
                                    <p:animEffect transition="in" filter="wipe(left)">
                                      <p:cBhvr>
                                        <p:cTn id="37" dur="500"/>
                                        <p:tgtEl>
                                          <p:spTgt spid="133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318">
                                            <p:txEl>
                                              <p:pRg st="6" end="6"/>
                                            </p:txEl>
                                          </p:spTgt>
                                        </p:tgtEl>
                                        <p:attrNameLst>
                                          <p:attrName>style.visibility</p:attrName>
                                        </p:attrNameLst>
                                      </p:cBhvr>
                                      <p:to>
                                        <p:strVal val="visible"/>
                                      </p:to>
                                    </p:set>
                                    <p:animEffect transition="in" filter="wipe(left)">
                                      <p:cBhvr>
                                        <p:cTn id="42" dur="500"/>
                                        <p:tgtEl>
                                          <p:spTgt spid="133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318">
                                            <p:txEl>
                                              <p:pRg st="7" end="7"/>
                                            </p:txEl>
                                          </p:spTgt>
                                        </p:tgtEl>
                                        <p:attrNameLst>
                                          <p:attrName>style.visibility</p:attrName>
                                        </p:attrNameLst>
                                      </p:cBhvr>
                                      <p:to>
                                        <p:strVal val="visible"/>
                                      </p:to>
                                    </p:set>
                                    <p:animEffect transition="in" filter="wipe(left)">
                                      <p:cBhvr>
                                        <p:cTn id="47" dur="500"/>
                                        <p:tgtEl>
                                          <p:spTgt spid="1331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318">
                                            <p:txEl>
                                              <p:pRg st="8" end="8"/>
                                            </p:txEl>
                                          </p:spTgt>
                                        </p:tgtEl>
                                        <p:attrNameLst>
                                          <p:attrName>style.visibility</p:attrName>
                                        </p:attrNameLst>
                                      </p:cBhvr>
                                      <p:to>
                                        <p:strVal val="visible"/>
                                      </p:to>
                                    </p:set>
                                    <p:animEffect transition="in" filter="wipe(left)">
                                      <p:cBhvr>
                                        <p:cTn id="52" dur="500"/>
                                        <p:tgtEl>
                                          <p:spTgt spid="1331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318">
                                            <p:txEl>
                                              <p:pRg st="9" end="9"/>
                                            </p:txEl>
                                          </p:spTgt>
                                        </p:tgtEl>
                                        <p:attrNameLst>
                                          <p:attrName>style.visibility</p:attrName>
                                        </p:attrNameLst>
                                      </p:cBhvr>
                                      <p:to>
                                        <p:strVal val="visible"/>
                                      </p:to>
                                    </p:set>
                                    <p:animEffect transition="in" filter="wipe(left)">
                                      <p:cBhvr>
                                        <p:cTn id="57" dur="500"/>
                                        <p:tgtEl>
                                          <p:spTgt spid="13318">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nodeType="clickEffect">
                                  <p:stCondLst>
                                    <p:cond delay="0"/>
                                  </p:stCondLst>
                                  <p:childTnLst>
                                    <p:set>
                                      <p:cBhvr>
                                        <p:cTn id="61" dur="1" fill="hold">
                                          <p:stCondLst>
                                            <p:cond delay="0"/>
                                          </p:stCondLst>
                                        </p:cTn>
                                        <p:tgtEl>
                                          <p:spTgt spid="13321"/>
                                        </p:tgtEl>
                                        <p:attrNameLst>
                                          <p:attrName>style.visibility</p:attrName>
                                        </p:attrNameLst>
                                      </p:cBhvr>
                                      <p:to>
                                        <p:strVal val="visible"/>
                                      </p:to>
                                    </p:set>
                                    <p:anim calcmode="lin" valueType="num">
                                      <p:cBhvr additive="base">
                                        <p:cTn id="62" dur="500" fill="hold"/>
                                        <p:tgtEl>
                                          <p:spTgt spid="13321"/>
                                        </p:tgtEl>
                                        <p:attrNameLst>
                                          <p:attrName>ppt_x</p:attrName>
                                        </p:attrNameLst>
                                      </p:cBhvr>
                                      <p:tavLst>
                                        <p:tav tm="0">
                                          <p:val>
                                            <p:strVal val="0-#ppt_w/2"/>
                                          </p:val>
                                        </p:tav>
                                        <p:tav tm="100000">
                                          <p:val>
                                            <p:strVal val="#ppt_x"/>
                                          </p:val>
                                        </p:tav>
                                      </p:tavLst>
                                    </p:anim>
                                    <p:anim calcmode="lin" valueType="num">
                                      <p:cBhvr additive="base">
                                        <p:cTn id="63"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1" fill="hold" nodeType="clickEffect">
                                  <p:stCondLst>
                                    <p:cond delay="0"/>
                                  </p:stCondLst>
                                  <p:childTnLst>
                                    <p:set>
                                      <p:cBhvr>
                                        <p:cTn id="67" dur="1" fill="hold">
                                          <p:stCondLst>
                                            <p:cond delay="0"/>
                                          </p:stCondLst>
                                        </p:cTn>
                                        <p:tgtEl>
                                          <p:spTgt spid="13322"/>
                                        </p:tgtEl>
                                        <p:attrNameLst>
                                          <p:attrName>style.visibility</p:attrName>
                                        </p:attrNameLst>
                                      </p:cBhvr>
                                      <p:to>
                                        <p:strVal val="visible"/>
                                      </p:to>
                                    </p:set>
                                    <p:anim calcmode="lin" valueType="num">
                                      <p:cBhvr additive="base">
                                        <p:cTn id="68" dur="500" fill="hold"/>
                                        <p:tgtEl>
                                          <p:spTgt spid="13322"/>
                                        </p:tgtEl>
                                        <p:attrNameLst>
                                          <p:attrName>ppt_x</p:attrName>
                                        </p:attrNameLst>
                                      </p:cBhvr>
                                      <p:tavLst>
                                        <p:tav tm="0">
                                          <p:val>
                                            <p:strVal val="#ppt_x"/>
                                          </p:val>
                                        </p:tav>
                                        <p:tav tm="100000">
                                          <p:val>
                                            <p:strVal val="#ppt_x"/>
                                          </p:val>
                                        </p:tav>
                                      </p:tavLst>
                                    </p:anim>
                                    <p:anim calcmode="lin" valueType="num">
                                      <p:cBhvr additive="base">
                                        <p:cTn id="69" dur="500" fill="hold"/>
                                        <p:tgtEl>
                                          <p:spTgt spid="133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bldLvl="5"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a:spLocks/>
          </p:cNvSpPr>
          <p:nvPr/>
        </p:nvSpPr>
        <p:spPr bwMode="auto">
          <a:xfrm>
            <a:off x="2233" y="3349"/>
            <a:ext cx="820415" cy="81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1929"/>
                  <a:pt x="11935" y="21600"/>
                  <a:pt x="13" y="21600"/>
                </a:cubicBezTo>
                <a:cubicBezTo>
                  <a:pt x="8" y="21600"/>
                  <a:pt x="4" y="21600"/>
                  <a:pt x="0" y="21599"/>
                </a:cubicBezTo>
                <a:lnTo>
                  <a:pt x="13" y="0"/>
                </a:lnTo>
                <a:lnTo>
                  <a:pt x="21600" y="0"/>
                </a:lnTo>
                <a:close/>
              </a:path>
            </a:pathLst>
          </a:custGeom>
          <a:solidFill>
            <a:srgbClr val="FEFDF9">
              <a:alpha val="32941"/>
            </a:srgbClr>
          </a:solidFill>
          <a:ln w="4515" cap="rnd" cmpd="sng">
            <a:solidFill>
              <a:srgbClr val="D1C29E"/>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ltLang="en-US" sz="1700">
              <a:solidFill>
                <a:srgbClr val="FFFFFF"/>
              </a:solidFill>
            </a:endParaRPr>
          </a:p>
        </p:txBody>
      </p:sp>
      <p:sp>
        <p:nvSpPr>
          <p:cNvPr id="14338" name="AutoShape 2"/>
          <p:cNvSpPr>
            <a:spLocks/>
          </p:cNvSpPr>
          <p:nvPr/>
        </p:nvSpPr>
        <p:spPr bwMode="auto">
          <a:xfrm>
            <a:off x="168549" y="20092"/>
            <a:ext cx="1702221" cy="1702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lnTo>
                  <a:pt x="10799" y="21599"/>
                </a:lnTo>
                <a:cubicBezTo>
                  <a:pt x="4835" y="21599"/>
                  <a:pt x="0" y="16764"/>
                  <a:pt x="0" y="10799"/>
                </a:cubicBezTo>
                <a:close/>
              </a:path>
            </a:pathLst>
          </a:custGeom>
          <a:solidFill>
            <a:srgbClr val="000000">
              <a:alpha val="0"/>
            </a:srgbClr>
          </a:solidFill>
          <a:ln w="38833" cap="rnd" cmpd="sng">
            <a:solidFill>
              <a:srgbClr val="FFF9EC"/>
            </a:solidFill>
            <a:prstDash val="solid"/>
            <a:round/>
            <a:headEnd/>
            <a:tailEnd/>
          </a:ln>
          <a:effectLst>
            <a:outerShdw blurRad="25400" dist="25400" dir="5400000" algn="ctr" rotWithShape="0">
              <a:srgbClr val="AEA48D">
                <a:alpha val="84998"/>
              </a:srgbClr>
            </a:outerShdw>
          </a:effectLst>
        </p:spPr>
        <p:txBody>
          <a:bodyPr lIns="0" tIns="0" rIns="0" bIns="0" anchor="ctr"/>
          <a:lstStyle/>
          <a:p>
            <a:endParaRPr lang="en-US" altLang="en-US" sz="1700">
              <a:solidFill>
                <a:srgbClr val="FFFFFF"/>
              </a:solidFill>
            </a:endParaRPr>
          </a:p>
        </p:txBody>
      </p:sp>
      <p:sp>
        <p:nvSpPr>
          <p:cNvPr id="14339" name="AutoShape 3"/>
          <p:cNvSpPr>
            <a:spLocks/>
          </p:cNvSpPr>
          <p:nvPr/>
        </p:nvSpPr>
        <p:spPr bwMode="auto">
          <a:xfrm rot="2315674">
            <a:off x="180827" y="1054820"/>
            <a:ext cx="1127373" cy="110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4" y="0"/>
                  <a:pt x="10800" y="0"/>
                </a:cubicBezTo>
                <a:cubicBezTo>
                  <a:pt x="16764" y="0"/>
                  <a:pt x="21600" y="4835"/>
                  <a:pt x="21600" y="10799"/>
                </a:cubicBezTo>
                <a:cubicBezTo>
                  <a:pt x="21600" y="10799"/>
                  <a:pt x="21600" y="10799"/>
                  <a:pt x="21600" y="10800"/>
                </a:cubicBezTo>
                <a:cubicBezTo>
                  <a:pt x="21600" y="16764"/>
                  <a:pt x="16764" y="21600"/>
                  <a:pt x="10800" y="21600"/>
                </a:cubicBezTo>
                <a:lnTo>
                  <a:pt x="10800" y="21599"/>
                </a:lnTo>
                <a:cubicBezTo>
                  <a:pt x="4834" y="21599"/>
                  <a:pt x="0" y="16764"/>
                  <a:pt x="0" y="10799"/>
                </a:cubicBezTo>
                <a:close/>
                <a:moveTo>
                  <a:pt x="2502" y="10799"/>
                </a:moveTo>
                <a:cubicBezTo>
                  <a:pt x="2502" y="15353"/>
                  <a:pt x="6217" y="19044"/>
                  <a:pt x="10799" y="19044"/>
                </a:cubicBezTo>
                <a:cubicBezTo>
                  <a:pt x="15382" y="19044"/>
                  <a:pt x="19096" y="15353"/>
                  <a:pt x="19096" y="10799"/>
                </a:cubicBezTo>
                <a:cubicBezTo>
                  <a:pt x="19096" y="6246"/>
                  <a:pt x="15382" y="2555"/>
                  <a:pt x="10799" y="2555"/>
                </a:cubicBezTo>
                <a:cubicBezTo>
                  <a:pt x="6217" y="2555"/>
                  <a:pt x="2502" y="6246"/>
                  <a:pt x="2502" y="10799"/>
                </a:cubicBezTo>
                <a:close/>
              </a:path>
            </a:pathLst>
          </a:custGeom>
          <a:gradFill rotWithShape="0">
            <a:gsLst>
              <a:gs pos="0">
                <a:srgbClr val="FFFDFA">
                  <a:alpha val="59998"/>
                </a:srgbClr>
              </a:gs>
              <a:gs pos="70000">
                <a:srgbClr val="FFFEFD">
                  <a:alpha val="66999"/>
                </a:srgbClr>
              </a:gs>
              <a:gs pos="100000">
                <a:srgbClr val="EED18D">
                  <a:alpha val="70000"/>
                </a:srgbClr>
              </a:gs>
            </a:gsLst>
            <a:path path="rect">
              <a:fillToRect l="-407500" t="-50000" r="507500" b="150000"/>
            </a:path>
          </a:gradFill>
          <a:ln w="10453" cap="rnd" cmpd="sng">
            <a:solidFill>
              <a:srgbClr val="C5B691"/>
            </a:solidFill>
            <a:prstDash val="solid"/>
            <a:round/>
            <a:headEnd/>
            <a:tailEnd/>
          </a:ln>
          <a:effectLst>
            <a:outerShdw blurRad="12700" dist="15000" dir="4500070" algn="ctr" rotWithShape="0">
              <a:srgbClr val="565041">
                <a:alpha val="34998"/>
              </a:srgbClr>
            </a:outerShdw>
          </a:effectLst>
        </p:spPr>
        <p:txBody>
          <a:bodyPr lIns="0" tIns="0" rIns="0" bIns="0" anchor="ctr"/>
          <a:lstStyle/>
          <a:p>
            <a:endParaRPr lang="en-US" altLang="en-US" sz="1700">
              <a:solidFill>
                <a:srgbClr val="FFFFFF"/>
              </a:solidFill>
            </a:endParaRPr>
          </a:p>
        </p:txBody>
      </p:sp>
      <p:sp>
        <p:nvSpPr>
          <p:cNvPr id="14340" name="AutoShape 4"/>
          <p:cNvSpPr>
            <a:spLocks/>
          </p:cNvSpPr>
          <p:nvPr/>
        </p:nvSpPr>
        <p:spPr bwMode="auto">
          <a:xfrm>
            <a:off x="1011287" y="0"/>
            <a:ext cx="813271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254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ltLang="en-US" sz="1700">
              <a:solidFill>
                <a:srgbClr val="FFFFFF"/>
              </a:solidFill>
            </a:endParaRPr>
          </a:p>
        </p:txBody>
      </p:sp>
      <p:sp>
        <p:nvSpPr>
          <p:cNvPr id="14341" name="AutoShape 5"/>
          <p:cNvSpPr>
            <a:spLocks/>
          </p:cNvSpPr>
          <p:nvPr/>
        </p:nvSpPr>
        <p:spPr bwMode="auto">
          <a:xfrm>
            <a:off x="1014637" y="0"/>
            <a:ext cx="72553" cy="6856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outerShdw blurRad="38100" dist="38000" dir="10800000" algn="ctr" rotWithShape="0">
              <a:srgbClr val="706B60">
                <a:alpha val="25000"/>
              </a:srgbClr>
            </a:outerShdw>
          </a:effectLst>
          <a:extLst>
            <a:ext uri="{91240B29-F687-4F45-9708-019B960494DF}">
              <a14:hiddenLine xmlns:a14="http://schemas.microsoft.com/office/drawing/2010/main" w="25400" cap="rnd" cmpd="sng">
                <a:solidFill>
                  <a:srgbClr val="000000"/>
                </a:solidFill>
                <a:prstDash val="solid"/>
                <a:round/>
                <a:headEnd/>
                <a:tailEnd/>
              </a14:hiddenLine>
            </a:ext>
          </a:extLst>
        </p:spPr>
        <p:txBody>
          <a:bodyPr lIns="0" tIns="0" rIns="0" bIns="0" anchor="ctr"/>
          <a:lstStyle/>
          <a:p>
            <a:endParaRPr lang="en-US" altLang="en-US" sz="1700">
              <a:solidFill>
                <a:srgbClr val="FFFFFF"/>
              </a:solidFill>
            </a:endParaRPr>
          </a:p>
        </p:txBody>
      </p:sp>
      <p:sp>
        <p:nvSpPr>
          <p:cNvPr id="14343" name="Rectangle 7"/>
          <p:cNvSpPr>
            <a:spLocks noGrp="1" noChangeArrowheads="1"/>
          </p:cNvSpPr>
          <p:nvPr>
            <p:ph type="title"/>
          </p:nvPr>
        </p:nvSpPr>
        <p:spPr>
          <a:xfrm>
            <a:off x="609451" y="0"/>
            <a:ext cx="7497589" cy="1143000"/>
          </a:xfrm>
        </p:spPr>
        <p:txBody>
          <a:bodyPr lIns="89294" tIns="53576" rIns="89294" bIns="53576">
            <a:normAutofit fontScale="90000"/>
          </a:bodyPr>
          <a:lstStyle/>
          <a:p>
            <a:pPr algn="l" defTabSz="914145"/>
            <a:r>
              <a:rPr lang="en-US" altLang="en-US" sz="430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WBS - </a:t>
            </a:r>
            <a:r>
              <a:rPr lang="en-US" altLang="en-US" sz="4300" u="sng">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Renovating the kitchen.</a:t>
            </a:r>
            <a:r>
              <a:rPr lang="en-US" altLang="en-US" sz="4300">
                <a:solidFill>
                  <a:srgbClr val="572314"/>
                </a:solidFill>
                <a:effectLst>
                  <a:outerShdw blurRad="38100" dist="38100" dir="2700000" algn="tl">
                    <a:srgbClr val="C0C0C0"/>
                  </a:outerShdw>
                </a:effectLst>
                <a:latin typeface="Gill Sans" charset="0"/>
                <a:ea typeface="Gill Sans" charset="0"/>
                <a:cs typeface="Gill Sans" charset="0"/>
                <a:sym typeface="Gill Sans" charset="0"/>
              </a:rPr>
              <a:t> </a:t>
            </a:r>
            <a:endParaRPr lang="en-US" altLang="en-US"/>
          </a:p>
        </p:txBody>
      </p:sp>
      <p:sp>
        <p:nvSpPr>
          <p:cNvPr id="14342" name="Rectangle 6"/>
          <p:cNvSpPr>
            <a:spLocks noGrp="1" noChangeArrowheads="1"/>
          </p:cNvSpPr>
          <p:nvPr>
            <p:ph idx="1"/>
          </p:nvPr>
        </p:nvSpPr>
        <p:spPr>
          <a:xfrm>
            <a:off x="1435447" y="1447726"/>
            <a:ext cx="7497589" cy="4799707"/>
          </a:xfrm>
        </p:spPr>
        <p:txBody>
          <a:bodyPr lIns="89294" tIns="53576" rIns="89294" bIns="53576" anchor="t"/>
          <a:lstStyle/>
          <a:p>
            <a:endParaRPr lang="en-US" altLang="en-US"/>
          </a:p>
        </p:txBody>
      </p:sp>
      <p:sp>
        <p:nvSpPr>
          <p:cNvPr id="14344" name="AutoShape 8"/>
          <p:cNvSpPr>
            <a:spLocks/>
          </p:cNvSpPr>
          <p:nvPr/>
        </p:nvSpPr>
        <p:spPr bwMode="auto">
          <a:xfrm>
            <a:off x="8612684" y="6305476"/>
            <a:ext cx="457646" cy="4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94" tIns="53576" rIns="89294" bIns="53576" anchor="b"/>
          <a:lstStyle>
            <a:lvl1pPr defTabSz="1300163">
              <a:defRPr sz="3600">
                <a:solidFill>
                  <a:srgbClr val="000000"/>
                </a:solidFill>
                <a:latin typeface="Helvetica Light" charset="0"/>
                <a:ea typeface="Helvetica Light" charset="0"/>
                <a:cs typeface="Helvetica Light" charset="0"/>
                <a:sym typeface="Helvetica Light" charset="0"/>
              </a:defRPr>
            </a:lvl1pPr>
            <a:lvl2pPr defTabSz="1300163">
              <a:defRPr sz="3600">
                <a:solidFill>
                  <a:srgbClr val="000000"/>
                </a:solidFill>
                <a:latin typeface="Helvetica Light" charset="0"/>
                <a:ea typeface="Helvetica Light" charset="0"/>
                <a:cs typeface="Helvetica Light" charset="0"/>
                <a:sym typeface="Helvetica Light" charset="0"/>
              </a:defRPr>
            </a:lvl2pPr>
            <a:lvl3pPr defTabSz="1300163">
              <a:defRPr sz="3600">
                <a:solidFill>
                  <a:srgbClr val="000000"/>
                </a:solidFill>
                <a:latin typeface="Helvetica Light" charset="0"/>
                <a:ea typeface="Helvetica Light" charset="0"/>
                <a:cs typeface="Helvetica Light" charset="0"/>
                <a:sym typeface="Helvetica Light" charset="0"/>
              </a:defRPr>
            </a:lvl3pPr>
            <a:lvl4pPr defTabSz="1300163">
              <a:defRPr sz="3600">
                <a:solidFill>
                  <a:srgbClr val="000000"/>
                </a:solidFill>
                <a:latin typeface="Helvetica Light" charset="0"/>
                <a:ea typeface="Helvetica Light" charset="0"/>
                <a:cs typeface="Helvetica Light" charset="0"/>
                <a:sym typeface="Helvetica Light" charset="0"/>
              </a:defRPr>
            </a:lvl4pPr>
            <a:lvl5pPr defTabSz="1300163">
              <a:defRPr sz="3600">
                <a:solidFill>
                  <a:srgbClr val="000000"/>
                </a:solidFill>
                <a:latin typeface="Helvetica Light" charset="0"/>
                <a:ea typeface="Helvetica Light" charset="0"/>
                <a:cs typeface="Helvetica Light" charset="0"/>
                <a:sym typeface="Helvetica Light" charset="0"/>
              </a:defRPr>
            </a:lvl5pPr>
            <a:lvl6pPr marL="18288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1200">
                <a:solidFill>
                  <a:srgbClr val="B4A688"/>
                </a:solidFill>
                <a:latin typeface="Gill Sans" charset="0"/>
                <a:ea typeface="Gill Sans" charset="0"/>
                <a:cs typeface="Gill Sans" charset="0"/>
                <a:sym typeface="Gill Sans" charset="0"/>
              </a:rPr>
              <a:t>18</a:t>
            </a:r>
            <a:endParaRPr lang="en-US" altLang="en-US"/>
          </a:p>
        </p:txBody>
      </p:sp>
      <p:pic>
        <p:nvPicPr>
          <p:cNvPr id="14345" name="Picture 9" descr="image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05" y="1523629"/>
            <a:ext cx="8839275" cy="3733725"/>
          </a:xfrm>
          <a:prstGeom prst="rect">
            <a:avLst/>
          </a:prstGeom>
          <a:noFill/>
          <a:ln w="38100" cap="sq" cmpd="sng">
            <a:solidFill>
              <a:srgbClr val="000000"/>
            </a:solidFill>
            <a:prstDash val="solid"/>
            <a:round/>
            <a:headEnd type="none" w="med" len="med"/>
            <a:tailEnd type="none" w="med" len="med"/>
          </a:ln>
          <a:effectLst>
            <a:outerShdw blurRad="50800" dist="38100" dir="2700000" algn="ctr" rotWithShape="0">
              <a:srgbClr val="000000">
                <a:alpha val="42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03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1000" fill="hold"/>
                                        <p:tgtEl>
                                          <p:spTgt spid="14345"/>
                                        </p:tgtEl>
                                        <p:attrNameLst>
                                          <p:attrName>ppt_w</p:attrName>
                                        </p:attrNameLst>
                                      </p:cBhvr>
                                      <p:tavLst>
                                        <p:tav tm="0">
                                          <p:val>
                                            <p:fltVal val="0"/>
                                          </p:val>
                                        </p:tav>
                                        <p:tav tm="100000">
                                          <p:val>
                                            <p:strVal val="#ppt_w"/>
                                          </p:val>
                                        </p:tav>
                                      </p:tavLst>
                                    </p:anim>
                                    <p:anim calcmode="lin" valueType="num">
                                      <p:cBhvr>
                                        <p:cTn id="8" dur="1000" fill="hold"/>
                                        <p:tgtEl>
                                          <p:spTgt spid="14345"/>
                                        </p:tgtEl>
                                        <p:attrNameLst>
                                          <p:attrName>ppt_h</p:attrName>
                                        </p:attrNameLst>
                                      </p:cBhvr>
                                      <p:tavLst>
                                        <p:tav tm="0">
                                          <p:val>
                                            <p:fltVal val="0"/>
                                          </p:val>
                                        </p:tav>
                                        <p:tav tm="100000">
                                          <p:val>
                                            <p:strVal val="#ppt_h"/>
                                          </p:val>
                                        </p:tav>
                                      </p:tavLst>
                                    </p:anim>
                                    <p:anim calcmode="lin" valueType="num">
                                      <p:cBhvr>
                                        <p:cTn id="9" dur="1000" fill="hold"/>
                                        <p:tgtEl>
                                          <p:spTgt spid="143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a:bodyPr>
          <a:lstStyle/>
          <a:p>
            <a:r>
              <a:rPr lang="en-US" sz="3600" dirty="0"/>
              <a:t>Formatting and Sharing Your Plan</a:t>
            </a:r>
          </a:p>
        </p:txBody>
      </p:sp>
      <p:sp>
        <p:nvSpPr>
          <p:cNvPr id="3" name="Content Placeholder 2"/>
          <p:cNvSpPr>
            <a:spLocks noGrp="1"/>
          </p:cNvSpPr>
          <p:nvPr>
            <p:ph idx="1"/>
          </p:nvPr>
        </p:nvSpPr>
        <p:spPr>
          <a:xfrm>
            <a:off x="152400" y="1066800"/>
            <a:ext cx="8763000" cy="5715000"/>
          </a:xfrm>
        </p:spPr>
        <p:txBody>
          <a:bodyPr>
            <a:noAutofit/>
          </a:bodyPr>
          <a:lstStyle/>
          <a:p>
            <a:r>
              <a:rPr lang="en-US" sz="4800" dirty="0" smtClean="0"/>
              <a:t>Customize </a:t>
            </a:r>
            <a:r>
              <a:rPr lang="en-US" sz="4800" dirty="0"/>
              <a:t>the Timeline view.</a:t>
            </a:r>
          </a:p>
          <a:p>
            <a:r>
              <a:rPr lang="en-US" sz="4800" dirty="0" smtClean="0"/>
              <a:t>Print </a:t>
            </a:r>
            <a:r>
              <a:rPr lang="en-US" sz="4800" dirty="0"/>
              <a:t>views.</a:t>
            </a:r>
          </a:p>
          <a:p>
            <a:r>
              <a:rPr lang="en-US" sz="4800" dirty="0" smtClean="0"/>
              <a:t>Edit </a:t>
            </a:r>
            <a:r>
              <a:rPr lang="en-US" sz="4800" dirty="0"/>
              <a:t>and print reports.</a:t>
            </a:r>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35931912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a:bodyPr>
          <a:lstStyle/>
          <a:p>
            <a:r>
              <a:rPr lang="en-US" sz="3600" dirty="0"/>
              <a:t>Tracking Progress on Tasks</a:t>
            </a:r>
          </a:p>
        </p:txBody>
      </p:sp>
      <p:sp>
        <p:nvSpPr>
          <p:cNvPr id="3" name="Content Placeholder 2"/>
          <p:cNvSpPr>
            <a:spLocks noGrp="1"/>
          </p:cNvSpPr>
          <p:nvPr>
            <p:ph idx="1"/>
          </p:nvPr>
        </p:nvSpPr>
        <p:spPr>
          <a:xfrm>
            <a:off x="152400" y="1066800"/>
            <a:ext cx="8763000" cy="5715000"/>
          </a:xfrm>
        </p:spPr>
        <p:txBody>
          <a:bodyPr>
            <a:noAutofit/>
          </a:bodyPr>
          <a:lstStyle/>
          <a:p>
            <a:r>
              <a:rPr lang="en-US" sz="4400" dirty="0"/>
              <a:t>Save current values in a schedule as a baseline.</a:t>
            </a:r>
          </a:p>
          <a:p>
            <a:r>
              <a:rPr lang="en-US" sz="4400" dirty="0" smtClean="0"/>
              <a:t>Record </a:t>
            </a:r>
            <a:r>
              <a:rPr lang="en-US" sz="4400" dirty="0"/>
              <a:t>progress on tasks through a specific date.</a:t>
            </a:r>
          </a:p>
          <a:p>
            <a:r>
              <a:rPr lang="en-US" sz="4400" dirty="0" smtClean="0"/>
              <a:t>Record </a:t>
            </a:r>
            <a:r>
              <a:rPr lang="en-US" sz="4400" dirty="0"/>
              <a:t>a task’s percentage of completion.</a:t>
            </a:r>
          </a:p>
          <a:p>
            <a:r>
              <a:rPr lang="en-US" sz="4400" dirty="0" smtClean="0"/>
              <a:t>Enter </a:t>
            </a:r>
            <a:r>
              <a:rPr lang="en-US" sz="4400" dirty="0"/>
              <a:t>actual work and duration values for tasks.</a:t>
            </a:r>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spTree>
    <p:extLst>
      <p:ext uri="{BB962C8B-B14F-4D97-AF65-F5344CB8AC3E}">
        <p14:creationId xmlns:p14="http://schemas.microsoft.com/office/powerpoint/2010/main" val="16741428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a:bodyPr>
          <a:lstStyle/>
          <a:p>
            <a:r>
              <a:rPr lang="en-US" sz="3600" dirty="0"/>
              <a:t>Tracking Progress on Tasks</a:t>
            </a:r>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endParaRPr lang="en-US" sz="4400" b="1" u="sng"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427196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8158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685800"/>
          </a:xfrm>
        </p:spPr>
        <p:txBody>
          <a:bodyPr>
            <a:normAutofit/>
          </a:bodyPr>
          <a:lstStyle/>
          <a:p>
            <a:r>
              <a:rPr lang="en-US" sz="3600" dirty="0"/>
              <a:t>Tracking Progress on Tasks</a:t>
            </a:r>
          </a:p>
        </p:txBody>
      </p:sp>
      <p:sp>
        <p:nvSpPr>
          <p:cNvPr id="3" name="Content Placeholder 2"/>
          <p:cNvSpPr>
            <a:spLocks noGrp="1"/>
          </p:cNvSpPr>
          <p:nvPr>
            <p:ph idx="1"/>
          </p:nvPr>
        </p:nvSpPr>
        <p:spPr>
          <a:xfrm>
            <a:off x="152400" y="1066800"/>
            <a:ext cx="8763000" cy="5715000"/>
          </a:xfrm>
        </p:spPr>
        <p:txBody>
          <a:bodyPr>
            <a:noAutofit/>
          </a:bodyPr>
          <a:lstStyle/>
          <a:p>
            <a:pPr marL="0" indent="0">
              <a:buNone/>
            </a:pPr>
            <a:endParaRPr lang="en-US" sz="4400" b="1" u="sng" dirty="0"/>
          </a:p>
        </p:txBody>
      </p:sp>
      <p:sp>
        <p:nvSpPr>
          <p:cNvPr id="4" name="Footer Placeholder 3"/>
          <p:cNvSpPr>
            <a:spLocks noGrp="1"/>
          </p:cNvSpPr>
          <p:nvPr>
            <p:ph type="ftr" sz="quarter" idx="11"/>
          </p:nvPr>
        </p:nvSpPr>
        <p:spPr>
          <a:xfrm>
            <a:off x="6324600" y="6492875"/>
            <a:ext cx="2895600" cy="365125"/>
          </a:xfrm>
        </p:spPr>
        <p:txBody>
          <a:bodyPr/>
          <a:lstStyle/>
          <a:p>
            <a:r>
              <a:rPr lang="en-US" sz="1400" b="1" i="1" dirty="0" smtClean="0"/>
              <a:t>Syed Ali Raza - PMP, MCTS, PE, OCP</a:t>
            </a:r>
            <a:endParaRPr lang="en-US" sz="1400" b="1" i="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76" y="2000250"/>
            <a:ext cx="8878824"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5905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800" dirty="0" smtClean="0"/>
              <a:t>Thank you!</a:t>
            </a:r>
            <a:endParaRPr lang="en-US" sz="8800" dirty="0"/>
          </a:p>
        </p:txBody>
      </p:sp>
      <p:sp>
        <p:nvSpPr>
          <p:cNvPr id="4" name="Footer Placeholder 3"/>
          <p:cNvSpPr>
            <a:spLocks noGrp="1"/>
          </p:cNvSpPr>
          <p:nvPr>
            <p:ph type="ftr" sz="quarter" idx="11"/>
          </p:nvPr>
        </p:nvSpPr>
        <p:spPr/>
        <p:txBody>
          <a:bodyPr/>
          <a:lstStyle/>
          <a:p>
            <a:r>
              <a:rPr lang="en-US" smtClean="0"/>
              <a:t>Syed Ali Raza - PMP, MCTS, PE, OCP</a:t>
            </a:r>
            <a:endParaRPr lang="en-US"/>
          </a:p>
        </p:txBody>
      </p:sp>
    </p:spTree>
    <p:extLst>
      <p:ext uri="{BB962C8B-B14F-4D97-AF65-F5344CB8AC3E}">
        <p14:creationId xmlns:p14="http://schemas.microsoft.com/office/powerpoint/2010/main" val="3914511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51323</TotalTime>
  <Words>5846</Words>
  <Application>Microsoft Office PowerPoint</Application>
  <PresentationFormat>On-screen Show (4:3)</PresentationFormat>
  <Paragraphs>639</Paragraphs>
  <Slides>96</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Calibri</vt:lpstr>
      <vt:lpstr>Gill Sans</vt:lpstr>
      <vt:lpstr>Helvetica</vt:lpstr>
      <vt:lpstr>Helvetica Light</vt:lpstr>
      <vt:lpstr>Helvetica-Light</vt:lpstr>
      <vt:lpstr>Office Theme</vt:lpstr>
      <vt:lpstr>PowerPoint Presentation</vt:lpstr>
      <vt:lpstr>Project Planning using Microsoft Project</vt:lpstr>
      <vt:lpstr>PowerPoint Presentation</vt:lpstr>
      <vt:lpstr>Microsoft Project Evolution From desktop scheduling to project  and portfolio management</vt:lpstr>
      <vt:lpstr>Project    Work Management Solutions for Individuals, Teams and the Enterprise</vt:lpstr>
      <vt:lpstr>Enterprise Microsoft Project Server </vt:lpstr>
      <vt:lpstr>Microsoft Project   Customer Success</vt:lpstr>
      <vt:lpstr>Microsoft Project   Customer Success</vt:lpstr>
      <vt:lpstr>Microsoft Project   Customer Success</vt:lpstr>
      <vt:lpstr>Microsoft Project   Customer Success</vt:lpstr>
      <vt:lpstr>Microsoft Project   Customer Success</vt:lpstr>
      <vt:lpstr>Microsoft Project   Customer Success</vt:lpstr>
      <vt:lpstr>Project Management</vt:lpstr>
      <vt:lpstr>Project Management</vt:lpstr>
      <vt:lpstr>A Guided Tour of Project</vt:lpstr>
      <vt:lpstr>A Guided Tour of Project</vt:lpstr>
      <vt:lpstr>A Guided Tour of Project</vt:lpstr>
      <vt:lpstr>A Guided Tour of Project</vt:lpstr>
      <vt:lpstr>A Guided Tour of Project</vt:lpstr>
      <vt:lpstr>A Guided Tour of Project</vt:lpstr>
      <vt:lpstr>A Guided Tour of Project</vt:lpstr>
      <vt:lpstr>A Guided Tour of Project</vt:lpstr>
      <vt:lpstr>A Guided Tour of Project</vt:lpstr>
      <vt:lpstr>A Guided Tour of Project</vt:lpstr>
      <vt:lpstr>A Guided Tour of Project</vt:lpstr>
      <vt:lpstr>A Guided Tour of Project</vt:lpstr>
      <vt:lpstr>A Guided Tour of Project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Exercise:  Renovating the kitchen (WBS / Project plan) </vt:lpstr>
      <vt:lpstr>WBS - Renovating the kitchen. </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Creating a Task List</vt:lpstr>
      <vt:lpstr>PowerPoint Presentation</vt:lpstr>
      <vt:lpstr>PowerPoint Presentation</vt:lpstr>
      <vt:lpstr>PowerPoint Presentation</vt:lpstr>
      <vt:lpstr>Creating a Task List</vt:lpstr>
      <vt:lpstr>Setting Up Resources</vt:lpstr>
      <vt:lpstr>Setting Up Resources - Work resources </vt:lpstr>
      <vt:lpstr>Setting Up Resources - Cost resources </vt:lpstr>
      <vt:lpstr>Setting Up Resources - Material resources </vt:lpstr>
      <vt:lpstr>Setting Up Resources - Work Resources</vt:lpstr>
      <vt:lpstr>Setting Up Resources - Work Resources</vt:lpstr>
      <vt:lpstr>Setting Up Resources - Work Resources</vt:lpstr>
      <vt:lpstr>Setting Up Resources - Entering Resource Capacity </vt:lpstr>
      <vt:lpstr>Setting Up Resources - Entering Resource Pay Rates</vt:lpstr>
      <vt:lpstr>Setting Up Resources - Adjusting Working Time for     Individual Resources </vt:lpstr>
      <vt:lpstr>Setting Up Resources - Adjusting Working Time for     Individual Resources </vt:lpstr>
      <vt:lpstr>Setting Up Resources - Setting Up Cost Resources </vt:lpstr>
      <vt:lpstr>Setting Up Resources - Documenting Resources </vt:lpstr>
      <vt:lpstr>Setting Up Resources - Documenting Resources </vt:lpstr>
      <vt:lpstr>Setting Up Resources - Documenting Resources </vt:lpstr>
      <vt:lpstr>Setting Up Resources - Documenting Resources </vt:lpstr>
      <vt:lpstr>Assigning Resources to Tasks</vt:lpstr>
      <vt:lpstr>Assigning Resources to Tasks</vt:lpstr>
      <vt:lpstr>Assigning Resources to Tasks - Assigning Work Resources to Tasks </vt:lpstr>
      <vt:lpstr>Assigning Resources to Tasks - Assigning Work Resources to     Tasks </vt:lpstr>
      <vt:lpstr>Assigning Resources to Tasks - Assigning Work Resources to     Tasks </vt:lpstr>
      <vt:lpstr>Assigning Resources to Tasks - Controlling Work When Adding or       Removing Resource Assignments</vt:lpstr>
      <vt:lpstr>Assigning Resources to Tasks - Controlling Work When Adding or       Removing Resource Assignments</vt:lpstr>
      <vt:lpstr>Assigning Resources to Tasks - Assigning Cost Resources to Tasks</vt:lpstr>
      <vt:lpstr>Assigning Resources to Tasks - Assigning Cost Resources to Tasks</vt:lpstr>
      <vt:lpstr>Assigning Resources to Tasks  </vt:lpstr>
      <vt:lpstr>Exercise:  Renovating the kitchen (WBS / Project plan) </vt:lpstr>
      <vt:lpstr>WBS - Renovating the kitchen. </vt:lpstr>
      <vt:lpstr>Formatting and Sharing Your Plan</vt:lpstr>
      <vt:lpstr>Tracking Progress on Tasks</vt:lpstr>
      <vt:lpstr>Tracking Progress on Tasks</vt:lpstr>
      <vt:lpstr>Tracking Progress on Tasks</vt:lpstr>
      <vt:lpstr>PowerPoint Presentation</vt:lpstr>
    </vt:vector>
  </TitlesOfParts>
  <Company>MOBILINK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Syed Ali Raza/TEC/ISB</cp:lastModifiedBy>
  <cp:revision>324</cp:revision>
  <dcterms:created xsi:type="dcterms:W3CDTF">2014-02-09T05:51:20Z</dcterms:created>
  <dcterms:modified xsi:type="dcterms:W3CDTF">2016-02-19T15:23:00Z</dcterms:modified>
</cp:coreProperties>
</file>